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53"/>
  </p:notesMasterIdLst>
  <p:sldIdLst>
    <p:sldId id="256" r:id="rId2"/>
    <p:sldId id="314" r:id="rId3"/>
    <p:sldId id="257" r:id="rId4"/>
    <p:sldId id="262" r:id="rId5"/>
    <p:sldId id="306" r:id="rId6"/>
    <p:sldId id="263" r:id="rId7"/>
    <p:sldId id="264" r:id="rId8"/>
    <p:sldId id="305" r:id="rId9"/>
    <p:sldId id="289" r:id="rId10"/>
    <p:sldId id="261" r:id="rId11"/>
    <p:sldId id="265" r:id="rId12"/>
    <p:sldId id="266" r:id="rId13"/>
    <p:sldId id="267" r:id="rId14"/>
    <p:sldId id="271" r:id="rId15"/>
    <p:sldId id="268" r:id="rId16"/>
    <p:sldId id="293" r:id="rId17"/>
    <p:sldId id="294" r:id="rId18"/>
    <p:sldId id="307" r:id="rId19"/>
    <p:sldId id="295" r:id="rId20"/>
    <p:sldId id="269" r:id="rId21"/>
    <p:sldId id="291" r:id="rId22"/>
    <p:sldId id="308" r:id="rId23"/>
    <p:sldId id="292" r:id="rId24"/>
    <p:sldId id="309" r:id="rId25"/>
    <p:sldId id="296" r:id="rId26"/>
    <p:sldId id="310" r:id="rId27"/>
    <p:sldId id="297" r:id="rId28"/>
    <p:sldId id="298" r:id="rId29"/>
    <p:sldId id="273" r:id="rId30"/>
    <p:sldId id="275" r:id="rId31"/>
    <p:sldId id="274" r:id="rId32"/>
    <p:sldId id="277" r:id="rId33"/>
    <p:sldId id="278" r:id="rId34"/>
    <p:sldId id="288" r:id="rId35"/>
    <p:sldId id="290" r:id="rId36"/>
    <p:sldId id="311" r:id="rId37"/>
    <p:sldId id="299" r:id="rId38"/>
    <p:sldId id="300" r:id="rId39"/>
    <p:sldId id="312" r:id="rId40"/>
    <p:sldId id="301" r:id="rId41"/>
    <p:sldId id="313" r:id="rId42"/>
    <p:sldId id="302" r:id="rId43"/>
    <p:sldId id="280" r:id="rId44"/>
    <p:sldId id="279" r:id="rId45"/>
    <p:sldId id="281" r:id="rId46"/>
    <p:sldId id="282" r:id="rId47"/>
    <p:sldId id="283" r:id="rId48"/>
    <p:sldId id="284" r:id="rId49"/>
    <p:sldId id="285" r:id="rId50"/>
    <p:sldId id="286" r:id="rId51"/>
    <p:sldId id="315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>
      <p:cViewPr>
        <p:scale>
          <a:sx n="100" d="100"/>
          <a:sy n="100" d="100"/>
        </p:scale>
        <p:origin x="66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AC9A4-4FF4-4A53-B65C-C490355CAF44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3C738-E5D2-4182-B09A-2D62383DC8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439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C738-E5D2-4182-B09A-2D62383DC8B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735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3%D0%BB%D0%B8%D0%BD%D0%B0" TargetMode="External"/><Relationship Id="rId2" Type="http://schemas.openxmlformats.org/officeDocument/2006/relationships/hyperlink" Target="https://ru.wikipedia.org/wiki/%D0%9A%D0%B8%D1%80%D0%BF%D0%B8%D1%8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0%B1%D0%B6%D0%B8%D0%B3" TargetMode="External"/><Relationship Id="rId2" Type="http://schemas.openxmlformats.org/officeDocument/2006/relationships/hyperlink" Target="https://ru.wikipedia.org/wiki/%D0%90%D0%BD%D0%B3%D0%BE%D0%B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sv777.ru/index.php/doma-i-kvartiri/osnovnye-svojstva-zvukopogloshhayushhix-materialov.html" TargetMode="External"/><Relationship Id="rId2" Type="http://schemas.openxmlformats.org/officeDocument/2006/relationships/hyperlink" Target="https://elit-ss.ru/zvukoizoljacionnye-materialy-zvukopogloshhajushhi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lobuild.ru/teploizplacionnie-materialy/zvukopogloschayuchie-materialy.php" TargetMode="External"/><Relationship Id="rId4" Type="http://schemas.openxmlformats.org/officeDocument/2006/relationships/hyperlink" Target="http://docs.cntd.ru/document/gost-23499-2009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2523065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4360333"/>
            <a:ext cx="6815669" cy="618066"/>
          </a:xfrm>
        </p:spPr>
        <p:txBody>
          <a:bodyPr/>
          <a:lstStyle/>
          <a:p>
            <a:r>
              <a:rPr lang="ru-RU" dirty="0" smtClean="0"/>
              <a:t>Преподаватель </a:t>
            </a:r>
            <a:r>
              <a:rPr lang="ru-RU" dirty="0" err="1" smtClean="0"/>
              <a:t>Недильская</a:t>
            </a:r>
            <a:r>
              <a:rPr lang="ru-RU" dirty="0" smtClean="0"/>
              <a:t> И.И.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00390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502" y="669311"/>
            <a:ext cx="9601196" cy="702289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СЫРЬЕ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Глина (смеси глинистых минералов состава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·3-5SiO</a:t>
            </a:r>
            <a:r>
              <a:rPr lang="en-US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·nH</a:t>
            </a:r>
            <a:r>
              <a:rPr lang="en-US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глина (каолин)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Речной песок </a:t>
            </a:r>
          </a:p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Оксиды железа</a:t>
            </a:r>
          </a:p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Сода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Поташ К</a:t>
            </a:r>
            <a:r>
              <a:rPr lang="ru-RU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ru-RU" alt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ru-RU" dirty="0" smtClean="0"/>
          </a:p>
        </p:txBody>
      </p:sp>
      <p:pic>
        <p:nvPicPr>
          <p:cNvPr id="5122" name="Picture 2" descr="http://vsezdorovo.com/wp-content/uploads/2012/08/clay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68" y="3362207"/>
            <a:ext cx="4667075" cy="31404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40318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786378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СЫРЬЕ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38330" y="2463580"/>
            <a:ext cx="54556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</a:rPr>
              <a:t>Сырьевые материалы, используемые для изготовления керамических изделий, можно подразделить на пластичные глинистые (каолины и глины) и </a:t>
            </a:r>
            <a:r>
              <a:rPr lang="ru-RU" sz="2000" dirty="0" err="1">
                <a:latin typeface="Verdana" panose="020B0604030504040204" pitchFamily="34" charset="0"/>
              </a:rPr>
              <a:t>отощающие</a:t>
            </a:r>
            <a:r>
              <a:rPr lang="ru-RU" sz="2000" dirty="0">
                <a:latin typeface="Verdana" panose="020B0604030504040204" pitchFamily="34" charset="0"/>
              </a:rPr>
              <a:t> (шамот, кварц, шлаки, выгорающие добавки). Для понижения температуры спекания в глину иногда добавляют плавни.</a:t>
            </a:r>
            <a:endParaRPr lang="ru-RU" sz="2000" dirty="0"/>
          </a:p>
        </p:txBody>
      </p:sp>
      <p:pic>
        <p:nvPicPr>
          <p:cNvPr id="9219" name="Picture 3" descr="http://upload.wikimedia.org/wikipedia/commons/9/94/KaolinUS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38" y="2133600"/>
            <a:ext cx="3842912" cy="3063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677026" y="5415758"/>
            <a:ext cx="4686348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Каоли́н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 — глина белого цвета, состоящая из минерала каолинита.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Формула: Al</a:t>
            </a:r>
            <a:r>
              <a:rPr kumimoji="0" lang="ru-RU" altLang="ru-RU" sz="1050" b="0" i="0" u="none" strike="noStrike" cap="none" normalizeH="0" baseline="-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2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O</a:t>
            </a:r>
            <a:r>
              <a:rPr kumimoji="0" lang="ru-RU" altLang="ru-RU" sz="1050" b="0" i="0" u="none" strike="noStrike" cap="none" normalizeH="0" baseline="-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3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*2SiO</a:t>
            </a:r>
            <a:r>
              <a:rPr kumimoji="0" lang="ru-RU" altLang="ru-RU" sz="1050" b="0" i="0" u="none" strike="noStrike" cap="none" normalizeH="0" baseline="-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2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*2H</a:t>
            </a:r>
            <a:r>
              <a:rPr kumimoji="0" lang="ru-RU" altLang="ru-RU" sz="1050" b="0" i="0" u="none" strike="noStrike" cap="none" normalizeH="0" baseline="-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2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O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35963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866765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ОСНОВЫ ТЕХНОЛОГИИ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797" y="2376420"/>
            <a:ext cx="6994489" cy="331893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Механическая обработка глины производится для выделения или измельчения каменистых примесей и получения однородной массы, обладающей необходимыми формовочными свойствами. Добавочные компоненты подвергают дроблению</a:t>
            </a:r>
            <a:r>
              <a:rPr lang="ru-RU" dirty="0" smtClean="0"/>
              <a:t>.</a:t>
            </a:r>
          </a:p>
          <a:p>
            <a:pPr marL="109728" indent="0">
              <a:buNone/>
            </a:pPr>
            <a:endParaRPr lang="ru-RU" dirty="0"/>
          </a:p>
          <a:p>
            <a:r>
              <a:rPr lang="ru-RU" dirty="0"/>
              <a:t>Выделяют три способа формования керамических масс: </a:t>
            </a:r>
            <a:r>
              <a:rPr lang="ru-RU" dirty="0">
                <a:solidFill>
                  <a:srgbClr val="FF0000"/>
                </a:solidFill>
              </a:rPr>
              <a:t>пластический, полусухой, литье.</a:t>
            </a:r>
          </a:p>
          <a:p>
            <a:endParaRPr lang="ru-RU" dirty="0"/>
          </a:p>
        </p:txBody>
      </p:sp>
      <p:pic>
        <p:nvPicPr>
          <p:cNvPr id="10242" name="Picture 2" descr="http://img36.olx.ua/images_slandocomua/70831591_1_644x461_valtsy-kamnevydelitelnye-sm-1096-dnepropetrov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633" y="2556932"/>
            <a:ext cx="3383922" cy="3040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6223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129" y="951987"/>
            <a:ext cx="9601196" cy="866765"/>
          </a:xfrm>
        </p:spPr>
        <p:txBody>
          <a:bodyPr/>
          <a:lstStyle/>
          <a:p>
            <a:pPr algn="l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ОСНОВЫ ТЕХНОЛОГИИ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3129" y="1974178"/>
            <a:ext cx="7870704" cy="63839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Характерная схема </a:t>
            </a:r>
            <a:r>
              <a:rPr lang="ru-RU" b="1" dirty="0"/>
              <a:t>пластического формования</a:t>
            </a:r>
            <a:r>
              <a:rPr lang="ru-RU" dirty="0"/>
              <a:t>. </a:t>
            </a:r>
            <a:endParaRPr lang="ru-RU" dirty="0" smtClean="0"/>
          </a:p>
        </p:txBody>
      </p:sp>
      <p:pic>
        <p:nvPicPr>
          <p:cNvPr id="11266" name="Picture 2" descr="http://gonchar48.ru/assets/images/7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16" y="657793"/>
            <a:ext cx="2286000" cy="2133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stroitelstvo-new.ru/keramika/images/vacuum-pre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31" y="3697794"/>
            <a:ext cx="7035346" cy="25354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3129" y="2503772"/>
            <a:ext cx="38594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 этом керамическая масса должна обладать определенной влажностью, например 18—25 </a:t>
            </a:r>
            <a:r>
              <a:rPr lang="ru-RU" dirty="0" smtClean="0"/>
              <a:t>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Керамические </a:t>
            </a:r>
            <a:r>
              <a:rPr lang="ru-RU" dirty="0"/>
              <a:t>материалы для кладки стен (кирпичи и др.) формуют на ленточных шнековых прессах, где с помощью шнека керамическая масса перемещается к сужающейся переходной головке и мундштуку.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 </a:t>
            </a:r>
            <a:r>
              <a:rPr lang="ru-RU" dirty="0"/>
              <a:t>этом этапе материалу придается необходимая форма.</a:t>
            </a:r>
          </a:p>
        </p:txBody>
      </p:sp>
    </p:spTree>
    <p:extLst>
      <p:ext uri="{BB962C8B-B14F-4D97-AF65-F5344CB8AC3E}">
        <p14:creationId xmlns="" xmlns:p14="http://schemas.microsoft.com/office/powerpoint/2010/main" val="3769424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8123" y="2577029"/>
            <a:ext cx="5075254" cy="3318936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Керамический (красный) кирпич</a:t>
            </a:r>
            <a:r>
              <a:rPr lang="ru-RU" dirty="0">
                <a:solidFill>
                  <a:schemeClr val="tx1"/>
                </a:solidFill>
              </a:rPr>
              <a:t> — </a:t>
            </a:r>
            <a:r>
              <a:rPr lang="ru-RU" dirty="0">
                <a:solidFill>
                  <a:schemeClr val="tx1"/>
                </a:solidFill>
                <a:hlinkClick r:id="rId2" tooltip="Кирпич"/>
              </a:rPr>
              <a:t>кирпич</a:t>
            </a:r>
            <a:r>
              <a:rPr lang="ru-RU" dirty="0">
                <a:solidFill>
                  <a:schemeClr val="tx1"/>
                </a:solidFill>
              </a:rPr>
              <a:t>, производимый из </a:t>
            </a:r>
            <a:r>
              <a:rPr lang="ru-RU" dirty="0">
                <a:solidFill>
                  <a:schemeClr val="tx1"/>
                </a:solidFill>
                <a:hlinkClick r:id="rId3" tooltip="Глина"/>
              </a:rPr>
              <a:t>глины</a:t>
            </a:r>
            <a:r>
              <a:rPr lang="ru-RU" dirty="0">
                <a:solidFill>
                  <a:schemeClr val="tx1"/>
                </a:solidFill>
              </a:rPr>
              <a:t> с применением различных добавок (для регулирования тех или иных свойств) с последующим обжигом.</a:t>
            </a:r>
          </a:p>
        </p:txBody>
      </p:sp>
      <p:pic>
        <p:nvPicPr>
          <p:cNvPr id="15362" name="Picture 2" descr="http://cher-remont.ru/wp-content/uploads/12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377" y="2828211"/>
            <a:ext cx="5481550" cy="35395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5735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97" y="924638"/>
            <a:ext cx="9601196" cy="866765"/>
          </a:xfrm>
        </p:spPr>
        <p:txBody>
          <a:bodyPr/>
          <a:lstStyle/>
          <a:p>
            <a:pPr algn="l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ОСНОВЫ ТЕХНОЛОГИИ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8571" y="1791403"/>
            <a:ext cx="64778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Способ полусухого формования предполагает использование керамических пресс-порошков с влажностью 8—10 %, которые уплотняются при давлении 15—40 МПа в специальных формах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endParaRPr lang="ru-RU" dirty="0"/>
          </a:p>
        </p:txBody>
      </p:sp>
      <p:pic>
        <p:nvPicPr>
          <p:cNvPr id="12292" name="Picture 4" descr="http://www.uralstroyinfo.ru/images/tmp/3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094" y="951987"/>
            <a:ext cx="2793811" cy="5124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for-home.info/wp-content/uploads/2011/05/proizvodstvo-keramicheskix-izdelij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419" y="4509631"/>
            <a:ext cx="5121792" cy="1977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19821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Сушка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Сушка является важным этапом в процессе изготовления керамики. Очень важно, чтобы изделие высохло полностью и равномерно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 Во время сушки удаляется только “свободная” (межслоевая) вода, которая находится в порах изделия в пространстве между </a:t>
            </a:r>
            <a:r>
              <a:rPr lang="ru-RU" sz="2000" dirty="0" smtClean="0"/>
              <a:t>зернами </a:t>
            </a:r>
            <a:r>
              <a:rPr lang="ru-RU" sz="2000" dirty="0"/>
              <a:t>пластичных и непластичных минералов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 В первую очередь, вода испаряется с поверхности изделия, а на ее место за счет капиллярных сил поднимается вода из внутренних слоев керамической </a:t>
            </a:r>
            <a:r>
              <a:rPr lang="ru-RU" sz="2000" dirty="0" smtClean="0"/>
              <a:t>массы.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4349544"/>
            <a:ext cx="6153150" cy="23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78157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828675"/>
            <a:ext cx="10972800" cy="1066800"/>
          </a:xfrm>
        </p:spPr>
        <p:txBody>
          <a:bodyPr/>
          <a:lstStyle/>
          <a:p>
            <a:r>
              <a:rPr lang="ru-RU" dirty="0" smtClean="0"/>
              <a:t>Сушка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125" y="2181225"/>
            <a:ext cx="4600575" cy="4343399"/>
          </a:xfrm>
        </p:spPr>
        <p:txBody>
          <a:bodyPr>
            <a:noAutofit/>
          </a:bodyPr>
          <a:lstStyle/>
          <a:p>
            <a:r>
              <a:rPr lang="ru-RU" sz="2000" dirty="0"/>
              <a:t>После удаления влаги капилляры сужаются. Происходит усадка изделия, которая для гончарных масс обычно составляет 5-7%. </a:t>
            </a:r>
            <a:endParaRPr lang="ru-RU" sz="2000" dirty="0" smtClean="0"/>
          </a:p>
          <a:p>
            <a:r>
              <a:rPr lang="ru-RU" sz="2000" dirty="0" smtClean="0"/>
              <a:t>При </a:t>
            </a:r>
            <a:r>
              <a:rPr lang="ru-RU" sz="2000" dirty="0"/>
              <a:t>этом изделие переходит в так называемое “</a:t>
            </a:r>
            <a:r>
              <a:rPr lang="ru-RU" sz="2000" dirty="0" err="1"/>
              <a:t>кожетвердое</a:t>
            </a:r>
            <a:r>
              <a:rPr lang="ru-RU" sz="2000" dirty="0"/>
              <a:t> состояние”, и дальнейшая усадка сушки уже незначительна. </a:t>
            </a:r>
            <a:endParaRPr lang="ru-RU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4" y="2266951"/>
            <a:ext cx="4241802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00908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866775"/>
            <a:ext cx="10972800" cy="1066800"/>
          </a:xfrm>
        </p:spPr>
        <p:txBody>
          <a:bodyPr/>
          <a:lstStyle/>
          <a:p>
            <a:r>
              <a:rPr lang="ru-RU" dirty="0"/>
              <a:t>Сушка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19325"/>
            <a:ext cx="4676775" cy="4556063"/>
          </a:xfrm>
        </p:spPr>
        <p:txBody>
          <a:bodyPr/>
          <a:lstStyle/>
          <a:p>
            <a:r>
              <a:rPr lang="ru-RU" dirty="0"/>
              <a:t>Если влага снаружи удаляется слишком быстро, то поверхностные капилляры закрываются раньше, чем вода из внутренних слоев успевает достичь внешнего слоя.  Вода может оказаться запертой во внутренних полостях, что приводит к неравномерной усадке – “короблению” и потере формы изделий, а также к их растрескиванию. </a:t>
            </a:r>
          </a:p>
          <a:p>
            <a:pPr marL="109728" indent="0" algn="just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2393686"/>
            <a:ext cx="5384800" cy="358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1339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52475"/>
            <a:ext cx="10972800" cy="1066800"/>
          </a:xfrm>
        </p:spPr>
        <p:txBody>
          <a:bodyPr/>
          <a:lstStyle/>
          <a:p>
            <a:r>
              <a:rPr lang="ru-RU" dirty="0" smtClean="0"/>
              <a:t>Процесс сушки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933575"/>
            <a:ext cx="6457950" cy="461962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</a:t>
            </a:r>
            <a:r>
              <a:rPr lang="ru-RU" sz="2600" dirty="0"/>
              <a:t>В условиях небольшой керамической мастерской изделия сушат естественным образом при температуре 25-35°С и сушка в этом случае продолжается несколько дней. Изделия размещают на специальных стеллажах, на проветриваемых деревянных подставках.  Внешние стенки изделий всегда сохнут быстрее внутренних.</a:t>
            </a:r>
          </a:p>
          <a:p>
            <a:r>
              <a:rPr lang="ru-RU" dirty="0"/>
              <a:t>Для поддержания необходимой влажности часто изделия сверху накрывают влажной ветошью или полиэтиленом на некоторое время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895475"/>
            <a:ext cx="44577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2393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9724" y="1104900"/>
            <a:ext cx="8582025" cy="4524315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latin typeface="Bookman Old Style" pitchFamily="18" charset="0"/>
              </a:rPr>
              <a:t>Цель урока:</a:t>
            </a:r>
            <a:r>
              <a:rPr lang="ru-RU" sz="2400" b="1" dirty="0" smtClean="0">
                <a:latin typeface="Bookman Old Style" pitchFamily="18" charset="0"/>
              </a:rPr>
              <a:t> ознакомить студентов с темой   «</a:t>
            </a:r>
            <a:r>
              <a:rPr lang="ru-RU" sz="2400" dirty="0" smtClean="0">
                <a:ln w="18000">
                  <a:solidFill>
                    <a:srgbClr val="54A021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Керамические строительные материалы</a:t>
            </a:r>
            <a:r>
              <a:rPr lang="ru-RU" sz="2400" b="1" dirty="0" smtClean="0">
                <a:latin typeface="Corbel"/>
              </a:rPr>
              <a:t>».</a:t>
            </a:r>
            <a:r>
              <a:rPr lang="ru-RU" sz="2400" b="1" dirty="0" smtClean="0">
                <a:latin typeface="Bookman Old Style" pitchFamily="18" charset="0"/>
              </a:rPr>
              <a:t/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i="1" dirty="0" smtClean="0">
                <a:latin typeface="Bookman Old Style" pitchFamily="18" charset="0"/>
              </a:rPr>
              <a:t>Задачи урока:</a:t>
            </a:r>
            <a:r>
              <a:rPr lang="ru-RU" sz="2400" b="1" dirty="0" smtClean="0">
                <a:latin typeface="Bookman Old Style" pitchFamily="18" charset="0"/>
              </a:rPr>
              <a:t> изучить основные понятия по теме: </a:t>
            </a:r>
            <a:r>
              <a:rPr lang="ru-RU" sz="2400" dirty="0" smtClean="0">
                <a:ln w="18000">
                  <a:solidFill>
                    <a:srgbClr val="54A021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Керамические строительные</a:t>
            </a:r>
            <a:r>
              <a:rPr lang="ru-RU" sz="2400" dirty="0" smtClean="0">
                <a:ln w="18000">
                  <a:solidFill>
                    <a:srgbClr val="54A021">
                      <a:satMod val="140000"/>
                    </a:srgb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материалы</a:t>
            </a:r>
            <a:r>
              <a:rPr lang="ru-RU" sz="2400" b="1" i="1" dirty="0" smtClean="0">
                <a:latin typeface="Corbel"/>
              </a:rPr>
              <a:t>.</a:t>
            </a:r>
            <a:r>
              <a:rPr lang="ru-RU" sz="2400" b="1" dirty="0" smtClean="0">
                <a:latin typeface="Bookman Old Style" pitchFamily="18" charset="0"/>
              </a:rPr>
              <a:t/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Закрепить материал с помощью контрольных вопросов.</a:t>
            </a:r>
          </a:p>
          <a:p>
            <a:pPr algn="ctr">
              <a:defRPr/>
            </a:pPr>
            <a:r>
              <a:rPr lang="ru-RU" sz="2400" b="1" dirty="0" smtClean="0">
                <a:latin typeface="Bookman Old Style" pitchFamily="18" charset="0"/>
              </a:rPr>
              <a:t>Привить интерес к дисциплине и специальности</a:t>
            </a:r>
          </a:p>
          <a:p>
            <a:pPr algn="ctr">
              <a:defRPr/>
            </a:pPr>
            <a:endParaRPr lang="ru-RU" sz="2400" b="1" dirty="0" smtClean="0">
              <a:latin typeface="Bookman Old Style" pitchFamily="18" charset="0"/>
            </a:endParaRPr>
          </a:p>
          <a:p>
            <a:pPr algn="ctr">
              <a:defRPr/>
            </a:pPr>
            <a:endParaRPr lang="ru-RU" sz="2400" b="1" dirty="0" smtClean="0"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latin typeface="Bookman Old Style" pitchFamily="18" charset="0"/>
              </a:rPr>
              <a:t>Преподаватель </a:t>
            </a:r>
            <a:r>
              <a:rPr lang="ru-RU" sz="2400" b="1" dirty="0" err="1" smtClean="0">
                <a:latin typeface="Bookman Old Style" pitchFamily="18" charset="0"/>
              </a:rPr>
              <a:t>Недильская</a:t>
            </a:r>
            <a:r>
              <a:rPr lang="ru-RU" sz="2400" b="1" dirty="0" smtClean="0">
                <a:latin typeface="Bookman Old Style" pitchFamily="18" charset="0"/>
              </a:rPr>
              <a:t> И .И.</a:t>
            </a:r>
          </a:p>
          <a:p>
            <a:pPr algn="ctr">
              <a:defRPr/>
            </a:pPr>
            <a:r>
              <a:rPr lang="ru-RU" sz="2400" b="1" dirty="0" smtClean="0">
                <a:latin typeface="Bookman Old Style" pitchFamily="18" charset="0"/>
              </a:rPr>
              <a:t>Дисциплина : «Архитектурное материаловедение» специальность 07.02.01, А-31</a:t>
            </a:r>
            <a:endParaRPr lang="ru-RU" sz="2400" b="1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129" y="951987"/>
            <a:ext cx="9601196" cy="866765"/>
          </a:xfrm>
        </p:spPr>
        <p:txBody>
          <a:bodyPr/>
          <a:lstStyle/>
          <a:p>
            <a:pPr algn="l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ОСНОВЫ ТЕХНОЛОГИИ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7991" y="2481499"/>
            <a:ext cx="37193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Способ литья применяют обычно при получении сравнительно тонких керамических материалов (мозаичных плиток толщиной 2 мм и др.). Жидкая керамическая масса (</a:t>
            </a:r>
            <a:r>
              <a:rPr lang="ru-RU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шликер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) поступает в специальные поддоны на автоматизированной конвейерной линии.</a:t>
            </a:r>
            <a:endParaRPr lang="ru-RU" sz="2000" dirty="0"/>
          </a:p>
        </p:txBody>
      </p:sp>
      <p:pic>
        <p:nvPicPr>
          <p:cNvPr id="13316" name="Picture 4" descr="http://dentaltechnic.info/Litevoe%20pressovanie%20zubocheljustnyh%20protezov%20iz%20plastmass_files/Litevoe%20pressovanie%20zubocheljustnyh%20protezov%20iz%20plastmass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81" y="2630677"/>
            <a:ext cx="6717498" cy="3462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16775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025" y="857250"/>
            <a:ext cx="10972800" cy="1066800"/>
          </a:xfrm>
        </p:spPr>
        <p:txBody>
          <a:bodyPr/>
          <a:lstStyle/>
          <a:p>
            <a:r>
              <a:rPr lang="ru-RU" dirty="0" smtClean="0"/>
              <a:t>Обжиг изделий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49423"/>
            <a:ext cx="6381750" cy="4351401"/>
          </a:xfrm>
        </p:spPr>
        <p:txBody>
          <a:bodyPr>
            <a:normAutofit/>
          </a:bodyPr>
          <a:lstStyle/>
          <a:p>
            <a:r>
              <a:rPr lang="ru-RU" b="1" dirty="0"/>
              <a:t>Обжиг </a:t>
            </a:r>
            <a:r>
              <a:rPr lang="ru-RU" dirty="0"/>
              <a:t>– это наиболее важный и </a:t>
            </a:r>
            <a:r>
              <a:rPr lang="ru-RU" dirty="0" err="1"/>
              <a:t>энергозатратный</a:t>
            </a:r>
            <a:r>
              <a:rPr lang="ru-RU" dirty="0"/>
              <a:t> технологический процесс. Во время обжига в керамических массах проходит ряд физико-химических преобразований, которые на конечной стадии завершаются процессом спекания. </a:t>
            </a:r>
            <a:r>
              <a:rPr lang="ru-RU" dirty="0" smtClean="0"/>
              <a:t>       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23622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601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047750"/>
            <a:ext cx="10972800" cy="1066800"/>
          </a:xfrm>
        </p:spPr>
        <p:txBody>
          <a:bodyPr/>
          <a:lstStyle/>
          <a:p>
            <a:r>
              <a:rPr lang="ru-RU" dirty="0"/>
              <a:t>Обжиг изделий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После обжига снижается пористость изделий, увеличивается их прочность, водонепроницаемость, изменяется цвет, создается декоративное покрытие - изделие приобретает </a:t>
            </a:r>
            <a:r>
              <a:rPr lang="ru-RU" dirty="0" smtClean="0"/>
              <a:t>целостность.</a:t>
            </a:r>
          </a:p>
          <a:p>
            <a:r>
              <a:rPr lang="ru-RU" dirty="0" smtClean="0"/>
              <a:t>Глазури </a:t>
            </a:r>
            <a:r>
              <a:rPr lang="ru-RU" dirty="0"/>
              <a:t>превращаются в стеклообразное водонепроницаемое покрытие, которое служит не только для эстетических, но и для санитарных целей.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319831"/>
            <a:ext cx="5384800" cy="337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5093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Температура обжига и основные процессы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49423"/>
            <a:ext cx="6429375" cy="4608577"/>
          </a:xfrm>
        </p:spPr>
        <p:txBody>
          <a:bodyPr>
            <a:normAutofit/>
          </a:bodyPr>
          <a:lstStyle/>
          <a:p>
            <a:r>
              <a:rPr lang="ru-RU" dirty="0"/>
              <a:t>Современные печи для обжига керамики могут обеспечить </a:t>
            </a:r>
            <a:r>
              <a:rPr lang="ru-RU" dirty="0" smtClean="0"/>
              <a:t>достаточно </a:t>
            </a:r>
            <a:r>
              <a:rPr lang="ru-RU" dirty="0"/>
              <a:t>быстрый нагрев до самых высоких </a:t>
            </a:r>
            <a:r>
              <a:rPr lang="ru-RU" dirty="0" smtClean="0"/>
              <a:t>температур.</a:t>
            </a:r>
          </a:p>
          <a:p>
            <a:pPr marL="109728" indent="0">
              <a:buNone/>
            </a:pPr>
            <a:r>
              <a:rPr lang="ru-RU" dirty="0" smtClean="0"/>
              <a:t>В </a:t>
            </a:r>
            <a:r>
              <a:rPr lang="ru-RU" dirty="0"/>
              <a:t>общем случае весь процесс обжига керамики можно </a:t>
            </a:r>
            <a:r>
              <a:rPr lang="ru-RU" dirty="0" smtClean="0"/>
              <a:t>     разделить </a:t>
            </a:r>
            <a:r>
              <a:rPr lang="ru-RU" dirty="0"/>
              <a:t>на несколько температурных </a:t>
            </a:r>
            <a:r>
              <a:rPr lang="ru-RU" dirty="0" smtClean="0"/>
              <a:t>интервалов: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76" y="2571750"/>
            <a:ext cx="472344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62507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10972800" cy="1066800"/>
          </a:xfrm>
        </p:spPr>
        <p:txBody>
          <a:bodyPr/>
          <a:lstStyle/>
          <a:p>
            <a:r>
              <a:rPr lang="ru-RU" dirty="0"/>
              <a:t>Температура обжига и основные процессы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25–200°С – происходит медленный нагрев изделий, при котором удаляется межслоевая и частично адсорбированная (связанная) вода. В этот период могут проявиться все недостатки и просчеты, допущенные ранее при сушке – это воздушные пузыри и другие неоднородности, оставшиеся при вымешивании массы, недостаточно равномерная сушка, чрезмерное заглаживание поверхности изделий, затрудняющее выход газов, и т.д. На этом этапе очень важен равномерный прогрев изделий. 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2550573"/>
            <a:ext cx="5384800" cy="358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89071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Температура обжига и основные процессы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49424"/>
            <a:ext cx="6324600" cy="432282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При температуре 400°С  рекомендуется сделать выдержку 15-20 минут,  для удаления выделяющихся газов и выравнивания температуры в пространстве печи. Заглушки в этот период должны быть открыты и атмосфера в печи - преимущественно окислительная</a:t>
            </a:r>
            <a:r>
              <a:rPr lang="ru-RU" dirty="0" smtClean="0"/>
              <a:t>.</a:t>
            </a:r>
          </a:p>
          <a:p>
            <a:r>
              <a:rPr lang="ru-RU" dirty="0"/>
              <a:t>400-600°С – начинается дегидратация глинистых минералов и выделение химически-связанной  воды, входящей в их кристаллическую </a:t>
            </a:r>
            <a:r>
              <a:rPr lang="ru-RU" dirty="0" smtClean="0"/>
              <a:t>решетку.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2314575"/>
            <a:ext cx="4000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55302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038225"/>
            <a:ext cx="10972800" cy="1066800"/>
          </a:xfrm>
        </p:spPr>
        <p:txBody>
          <a:bodyPr/>
          <a:lstStyle/>
          <a:p>
            <a:r>
              <a:rPr lang="ru-RU" dirty="0"/>
              <a:t>Температура обжига и основные процессы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Около 573°С происходит фазовый переход кварца из β в более высокотемпературную α – форму. Этот процесс сопровождается объемными изменениями, что вызывает дополнительные напряжения в черепке. Поэтому в этот период не следует поднимать температуру в печи слишком быстро – не более 100°С/час.</a:t>
            </a:r>
          </a:p>
          <a:p>
            <a:r>
              <a:rPr lang="ru-RU" dirty="0"/>
              <a:t>При 600°С  также желательно сделать выдержку 20-30 минут.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2465003"/>
            <a:ext cx="5384800" cy="363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71390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Температура обжига и основные процессы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49424"/>
            <a:ext cx="6305550" cy="432282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600-800°С </a:t>
            </a:r>
            <a:r>
              <a:rPr lang="ru-RU" dirty="0"/>
              <a:t>–  в этот период черепок обладает пониженной прочностью, так как большинство глинистых минералов к этому моменту уже разложились, а процесс спекания еще не завершен – новые минералы еще не образовались, жидкая фаза также отсутствует. Силы сцепления между частицами ослаблены, поэтому температуру в печи следует поднимать достаточно быстро 130-150°С/час. </a:t>
            </a:r>
          </a:p>
          <a:p>
            <a:pPr marL="109728" indent="0">
              <a:buNone/>
            </a:pPr>
            <a:r>
              <a:rPr lang="ru-RU" dirty="0"/>
              <a:t>     </a:t>
            </a:r>
            <a:r>
              <a:rPr lang="ru-RU" dirty="0">
                <a:solidFill>
                  <a:srgbClr val="FF0000"/>
                </a:solidFill>
              </a:rPr>
              <a:t>Любая остановка нагрева в этот период нежелательна.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2516796"/>
            <a:ext cx="4657725" cy="3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06087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Температура обжига и основные процессы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49424"/>
            <a:ext cx="6638925" cy="432282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800-1000°С </a:t>
            </a:r>
            <a:r>
              <a:rPr lang="ru-RU" dirty="0"/>
              <a:t>– начинается процесс спекания керамической массы, зависящий от состава массы.  Общим является завершение разложения глинистых минералов, их перекристаллизация и взаимодействие с другими компонентами массы. Во время спекания происходит диффузионный перенос вещества, химическое взаимодействие компонентов и образование новых минералов. Эти процессы могут протекать с выделением газообразных веществ. Если выделение летучих не завершилось в первом утильном обжиге, то оно может продолжиться в последующем политом обжиге и вызвать брак глазурного покрытия – проколы, кратеры, пузыри и пр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Затем температуру следует медленно убавлять </a:t>
            </a:r>
            <a:r>
              <a:rPr lang="ru-RU" dirty="0"/>
              <a:t>до 650°С </a:t>
            </a:r>
            <a:r>
              <a:rPr lang="ru-RU" dirty="0" smtClean="0"/>
              <a:t>, а потом можно резко .</a:t>
            </a:r>
            <a:endParaRPr lang="ru-RU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2581275"/>
            <a:ext cx="4445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00164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http://www.keramogranit.ru/uploads/useruploads/images/_statiyi/proizvodstvo_plitki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424" y="2600011"/>
            <a:ext cx="4448175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build-experts.ru/wp-content/uploads/2013/08/proiz-plitk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9" y="2502185"/>
            <a:ext cx="5304071" cy="3529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9541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556932"/>
            <a:ext cx="5621866" cy="3318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Керамика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 err="1" smtClean="0">
                <a:solidFill>
                  <a:schemeClr val="tx1"/>
                </a:solidFill>
              </a:rPr>
              <a:t>др.греч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dirty="0" err="1">
                <a:solidFill>
                  <a:schemeClr val="tx1"/>
                </a:solidFill>
              </a:rPr>
              <a:t>κέρ</a:t>
            </a:r>
            <a:r>
              <a:rPr lang="ru-RU" dirty="0">
                <a:solidFill>
                  <a:schemeClr val="tx1"/>
                </a:solidFill>
              </a:rPr>
              <a:t>αμος — глина) — изделия из неорганических материалов </a:t>
            </a: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их смесей с минеральными добавками, изготавливаемые под воздействием высокой температуры с последующим охлаждением</a:t>
            </a:r>
          </a:p>
        </p:txBody>
      </p:sp>
      <p:pic>
        <p:nvPicPr>
          <p:cNvPr id="1026" name="Picture 2" descr="http://upload.wikimedia.org/wikipedia/commons/2/22/%D0%9A%D0%B5%D1%80%D0%B0%D0%BC%D0%B8%D0%BA%D0%B0_%D0%97%D0%BE%D0%BB%D0%BE%D1%82%D0%BE%D0%B9_%D0%9E%D1%80%D0%B4%D1%8B_%D0%93%D0%98%D0%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074" y="2651405"/>
            <a:ext cx="4834333" cy="3224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82191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6" name="Picture 4" descr="http://www.keramogranit.ru/uploads/Image/Descr/shema%20proiz%20plit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15" y="1786072"/>
            <a:ext cx="2828754" cy="4299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ecosig.com.ua/wp-content/uploads/2013/06/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464" y="2447093"/>
            <a:ext cx="5390646" cy="3638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35755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http://baltceramic.ru/upload/medialibrary/b1b/b1b3313f5c2b5b16e382c62457e728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09" y="2453207"/>
            <a:ext cx="5534025" cy="3228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12196" y="2453207"/>
            <a:ext cx="32787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BE0000"/>
                </a:solidFill>
                <a:latin typeface="Trebuchet MS" panose="020B0603020202020204" pitchFamily="34" charset="0"/>
              </a:rPr>
              <a:t>КЕРАМИЧЕСКАЯ ЧЕРЕПИЦА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</a:rPr>
              <a:t> (может называться: «глиняная черепица» или «натуральная черепица») - это кровельный материал, производимый из гончарной глины и являющийся одним из самых старых и распространенных материалов.</a:t>
            </a:r>
            <a:endParaRPr lang="ru-RU" dirty="0"/>
          </a:p>
        </p:txBody>
      </p:sp>
      <p:pic>
        <p:nvPicPr>
          <p:cNvPr id="19460" name="Picture 4" descr="http://www.sksindika.com/img/activities/roof/natur_c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949" y="3625091"/>
            <a:ext cx="1877015" cy="21346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6944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2" name="Picture 4" descr="http://tzlk.ru/images/krovlya/braas/house_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55" y="2440032"/>
            <a:ext cx="4762500" cy="3143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www.factum.ru/img/roof/braas/house_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61" y="2517657"/>
            <a:ext cx="4762500" cy="3314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58332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5587" y="2752095"/>
            <a:ext cx="61933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В зависимости от вида покрытия черепица бывает натуральная (без дополнительного покрытия), </a:t>
            </a:r>
            <a:r>
              <a:rPr lang="ru-RU" dirty="0" err="1">
                <a:solidFill>
                  <a:srgbClr val="252525"/>
                </a:solidFill>
                <a:latin typeface="Arial" panose="020B0604020202020204" pitchFamily="34" charset="0"/>
              </a:rPr>
              <a:t>ангобированная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 или глазурованная.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  <a:hlinkClick r:id="rId2" tooltip="Ангоб"/>
              </a:rPr>
              <a:t>ангоб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 — это смешанная с водой порошкообразная глина, в которую добавлены 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минеральные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вещества с содержанием различных оксидов металлов, дающие при </a:t>
            </a: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  <a:hlinkClick r:id="rId3" tooltip="Обжиг"/>
              </a:rPr>
              <a:t>обжиге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 соответствующие цвета и оттенки. Ангоб имел широкое распространение в античном керамическом производстве. Покрытие ангобом на Руси гончары называли «</a:t>
            </a:r>
            <a:r>
              <a:rPr lang="ru-RU" dirty="0" err="1">
                <a:solidFill>
                  <a:srgbClr val="252525"/>
                </a:solidFill>
                <a:latin typeface="Arial" panose="020B0604020202020204" pitchFamily="34" charset="0"/>
              </a:rPr>
              <a:t>побела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».</a:t>
            </a:r>
            <a:endParaRPr lang="ru-RU" dirty="0">
              <a:solidFill>
                <a:srgbClr val="252525"/>
              </a:solidFill>
              <a:latin typeface="Arial" panose="020B0604020202020204" pitchFamily="34" charset="0"/>
            </a:endParaRPr>
          </a:p>
        </p:txBody>
      </p:sp>
      <p:pic>
        <p:nvPicPr>
          <p:cNvPr id="21506" name="Picture 2" descr="http://www.mk4s.ru/public/userfiles/ceramic-cherepitsa/info/angob-i-glaz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69" y="2200275"/>
            <a:ext cx="5109522" cy="3965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37714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КЕРАМИЧЕСКИЕ СТРОИТЕЛЬНЫЕ МАТЕРИАЛЫ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2949" y="2499360"/>
            <a:ext cx="5514975" cy="380619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глазурь</a:t>
            </a:r>
            <a:r>
              <a:rPr lang="ru-RU" dirty="0"/>
              <a:t> — представляет собой стекловидную массу, содержащую оксиды металлов, которую наносят на поверхность заготовки черепицы перед обжигом. При высоких температурах глазурь затвердевает, образуя глянцевый защитный слой по всей поверхности черепицы.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2519186"/>
            <a:ext cx="5676900" cy="360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41433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762000"/>
            <a:ext cx="10972800" cy="1066800"/>
          </a:xfrm>
        </p:spPr>
        <p:txBody>
          <a:bodyPr/>
          <a:lstStyle/>
          <a:p>
            <a:r>
              <a:rPr lang="ru-RU" dirty="0" smtClean="0"/>
              <a:t>Глазурование керамики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49424"/>
            <a:ext cx="6429375" cy="431330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/>
              <a:t>Слой нанесенной глазури не должен превышать 2-3 мм.</a:t>
            </a:r>
          </a:p>
          <a:p>
            <a:r>
              <a:rPr lang="ru-RU" dirty="0"/>
              <a:t>Глазури, используемые для декорирования, должны сочетаться по температуре и КТР с керамической массой.</a:t>
            </a:r>
          </a:p>
          <a:p>
            <a:pPr marL="109728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Плотность глазури 1340-1360  кг/м3 для пульверизации,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набрызга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143125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76384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Глазурование керамики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Пульверизация</a:t>
            </a:r>
            <a:r>
              <a:rPr lang="ru-RU" dirty="0"/>
              <a:t>. Обожжённое изделие устанавливают в камеру с вытяжкой на </a:t>
            </a:r>
            <a:r>
              <a:rPr lang="ru-RU" dirty="0" err="1"/>
              <a:t>турнетку</a:t>
            </a:r>
            <a:r>
              <a:rPr lang="ru-RU" dirty="0"/>
              <a:t>. В </a:t>
            </a:r>
            <a:r>
              <a:rPr lang="ru-RU" dirty="0" err="1"/>
              <a:t>пульфон</a:t>
            </a:r>
            <a:r>
              <a:rPr lang="ru-RU" dirty="0"/>
              <a:t> набирают глазурный </a:t>
            </a:r>
            <a:r>
              <a:rPr lang="ru-RU" dirty="0" err="1"/>
              <a:t>шликер</a:t>
            </a:r>
            <a:r>
              <a:rPr lang="ru-RU" dirty="0"/>
              <a:t>. С помощью сжатого воздуха, поступающего от компрессора, вращая </a:t>
            </a:r>
            <a:r>
              <a:rPr lang="ru-RU" dirty="0" err="1"/>
              <a:t>турнетку</a:t>
            </a:r>
            <a:r>
              <a:rPr lang="ru-RU" dirty="0"/>
              <a:t>, наносят ровный слой глазури по кругу сверху вниз. Операцию повторяют 3-5 раз для ровного покрытия. Каждый нанесенный слой глазури просушивается.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66" y="2371725"/>
            <a:ext cx="4899809" cy="353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74701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" y="798784"/>
            <a:ext cx="10972800" cy="1066800"/>
          </a:xfrm>
        </p:spPr>
        <p:txBody>
          <a:bodyPr/>
          <a:lstStyle/>
          <a:p>
            <a:r>
              <a:rPr lang="ru-RU" dirty="0" smtClean="0"/>
              <a:t>Глазурование </a:t>
            </a:r>
            <a:r>
              <a:rPr lang="ru-RU" dirty="0"/>
              <a:t>керамики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49424"/>
            <a:ext cx="5505450" cy="4322826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Набрызг</a:t>
            </a:r>
            <a:r>
              <a:rPr lang="ru-RU" dirty="0">
                <a:solidFill>
                  <a:srgbClr val="FF0000"/>
                </a:solidFill>
              </a:rPr>
              <a:t>.</a:t>
            </a:r>
            <a:r>
              <a:rPr lang="ru-RU" dirty="0"/>
              <a:t> На обожжённое изделие кистью из щетины или специальной щеточкой с иглой для </a:t>
            </a:r>
            <a:r>
              <a:rPr lang="ru-RU" dirty="0" err="1"/>
              <a:t>набрызга</a:t>
            </a:r>
            <a:r>
              <a:rPr lang="ru-RU" dirty="0"/>
              <a:t> (F 08) наносят 3-5 слоев глазури нужного цвета. Вращают пальцами щеточку с глазурью вокруг своей оси.  Щетинки ударяются о металлическую иглу  и глазурь распределяется на изделии. Для этой техники лучше первый слой сделать белой эмалью методом окунания, а последующие слои </a:t>
            </a:r>
            <a:r>
              <a:rPr lang="ru-RU" dirty="0" err="1"/>
              <a:t>набрызгом</a:t>
            </a:r>
            <a:r>
              <a:rPr lang="ru-RU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174" y="1475059"/>
            <a:ext cx="3783376" cy="472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44788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81050"/>
            <a:ext cx="10972800" cy="1066800"/>
          </a:xfrm>
        </p:spPr>
        <p:txBody>
          <a:bodyPr/>
          <a:lstStyle/>
          <a:p>
            <a:r>
              <a:rPr lang="ru-RU" dirty="0" smtClean="0"/>
              <a:t>Глазурование </a:t>
            </a:r>
            <a:r>
              <a:rPr lang="ru-RU" dirty="0"/>
              <a:t>керамики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49423"/>
            <a:ext cx="6600825" cy="4332351"/>
          </a:xfrm>
        </p:spPr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Плотность глазури 1360-1400 кг/м3 для полива, окунания, тампонирования губкой.</a:t>
            </a:r>
          </a:p>
          <a:p>
            <a:r>
              <a:rPr lang="ru-RU" dirty="0">
                <a:solidFill>
                  <a:srgbClr val="FF0000"/>
                </a:solidFill>
              </a:rPr>
              <a:t>Глазурование изделий изнутри. </a:t>
            </a:r>
            <a:r>
              <a:rPr lang="ru-RU" dirty="0"/>
              <a:t>Керамическое изделие, требующее глазурования внутренней поверхности (например, кружка, ваза и др.), глазуруется до росписи внешней стороны изделия. При покрытии глазурью внутренней части изделия его наполняют больше чем на одну треть глазурным </a:t>
            </a:r>
            <a:r>
              <a:rPr lang="ru-RU" dirty="0" err="1"/>
              <a:t>шликером</a:t>
            </a:r>
            <a:r>
              <a:rPr lang="ru-RU" dirty="0"/>
              <a:t>, а затем, сразу же наклоняя изделие, быстро вращают его в руках над емкостью и одновременно струей выливают избыток глазури</a:t>
            </a:r>
            <a:r>
              <a:rPr lang="ru-RU" dirty="0" smtClean="0"/>
              <a:t>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2724617"/>
            <a:ext cx="4876800" cy="325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98234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Глазурование керамики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Окунание</a:t>
            </a:r>
            <a:r>
              <a:rPr lang="ru-RU" sz="2400" dirty="0"/>
              <a:t>. Обожженное изделие погружается полностью или частично в глазурь, выдерживается в течение 5-15 секунд и вынимается. Погружение в глазурный </a:t>
            </a:r>
            <a:r>
              <a:rPr lang="ru-RU" sz="2400" dirty="0" err="1"/>
              <a:t>шликер</a:t>
            </a:r>
            <a:r>
              <a:rPr lang="ru-RU" sz="2400" dirty="0"/>
              <a:t> лучше проводить с помощью металлических щипцов.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06" y="2238375"/>
            <a:ext cx="40513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95140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2" y="620183"/>
            <a:ext cx="9601196" cy="786378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КЕРАМИКИ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5075" y="2609850"/>
            <a:ext cx="5305843" cy="4429125"/>
          </a:xfrm>
        </p:spPr>
        <p:txBody>
          <a:bodyPr>
            <a:noAutofit/>
          </a:bodyPr>
          <a:lstStyle/>
          <a:p>
            <a:r>
              <a:rPr lang="ru-RU" sz="2400" b="1" dirty="0"/>
              <a:t>По плотности</a:t>
            </a:r>
            <a:r>
              <a:rPr lang="ru-RU" sz="2400" dirty="0"/>
              <a:t> изделия делят на: плотные с </a:t>
            </a:r>
            <a:r>
              <a:rPr lang="ru-RU" sz="2400" dirty="0" err="1"/>
              <a:t>водопоглощением</a:t>
            </a:r>
            <a:r>
              <a:rPr lang="ru-RU" sz="2400" dirty="0"/>
              <a:t> менее 5% и пористые – более 5%. </a:t>
            </a:r>
            <a:endParaRPr lang="ru-RU" sz="2400" dirty="0" smtClean="0"/>
          </a:p>
          <a:p>
            <a:r>
              <a:rPr lang="ru-RU" sz="2400" dirty="0" smtClean="0"/>
              <a:t>Пористые </a:t>
            </a:r>
            <a:r>
              <a:rPr lang="ru-RU" sz="2400" dirty="0"/>
              <a:t>материалы – кирпич глиняный, стеновые камни, черепица, облицовочные плитки и трубы керамические. </a:t>
            </a:r>
            <a:endParaRPr lang="ru-RU" sz="2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055075" y="1465539"/>
            <a:ext cx="10128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Классификация керамики </a:t>
            </a:r>
            <a:r>
              <a:rPr lang="ru-RU" sz="2400" dirty="0"/>
              <a:t>производится по плотности, прочности и по назначению</a:t>
            </a:r>
            <a:r>
              <a:rPr lang="ru-RU" sz="2400" b="1" dirty="0"/>
              <a:t>.</a:t>
            </a:r>
            <a:endParaRPr lang="ru-RU" sz="2400" dirty="0"/>
          </a:p>
        </p:txBody>
      </p:sp>
      <p:pic>
        <p:nvPicPr>
          <p:cNvPr id="6148" name="Picture 4" descr="http://domremontik.ucoz.ru/keramika/stroitelnaja_keram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903" y="2638425"/>
            <a:ext cx="4613224" cy="2744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43237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125" y="790575"/>
            <a:ext cx="10972800" cy="1066800"/>
          </a:xfrm>
        </p:spPr>
        <p:txBody>
          <a:bodyPr/>
          <a:lstStyle/>
          <a:p>
            <a:r>
              <a:rPr lang="ru-RU" dirty="0" smtClean="0"/>
              <a:t>Глазурование </a:t>
            </a:r>
            <a:r>
              <a:rPr lang="ru-RU" dirty="0"/>
              <a:t>керамики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49424"/>
            <a:ext cx="6934200" cy="431330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Полив. </a:t>
            </a:r>
            <a:r>
              <a:rPr lang="ru-RU" dirty="0"/>
              <a:t>Утильное изделие держат щипцами или ставят на подставку нужного диаметра и высоты, установленную в пустую и чистую емкость, расположенную на </a:t>
            </a:r>
            <a:r>
              <a:rPr lang="ru-RU" dirty="0" err="1"/>
              <a:t>турнетке</a:t>
            </a:r>
            <a:r>
              <a:rPr lang="ru-RU" dirty="0"/>
              <a:t>.  Сверху из ковшика поливают глазурью</a:t>
            </a:r>
            <a:r>
              <a:rPr lang="ru-RU" dirty="0" smtClean="0"/>
              <a:t>.</a:t>
            </a:r>
          </a:p>
          <a:p>
            <a:pPr marL="109728" indent="0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Плотность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глазури 1380-1450 кг/м3 для покрытия или росписи кистью.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16" y="2705100"/>
            <a:ext cx="4418564" cy="33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8453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76300"/>
            <a:ext cx="10972800" cy="1066800"/>
          </a:xfrm>
        </p:spPr>
        <p:txBody>
          <a:bodyPr/>
          <a:lstStyle/>
          <a:p>
            <a:r>
              <a:rPr lang="ru-RU" dirty="0"/>
              <a:t>Глазурование керамики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Тампонирование</a:t>
            </a:r>
            <a:r>
              <a:rPr lang="ru-RU" dirty="0"/>
              <a:t>. Для этой техники лучше первый слой сделать белой эмалью методом окунания.  Последующие слои наносить губкой разных конфигураций и текстур. Губку окунают в густой глазурный </a:t>
            </a:r>
            <a:r>
              <a:rPr lang="ru-RU" dirty="0" err="1"/>
              <a:t>шликер</a:t>
            </a:r>
            <a:r>
              <a:rPr lang="ru-RU" dirty="0"/>
              <a:t> и, прикасаясь окрашенной губкой к изделию, оставляют отпечатки на уже окрашенном белой эмалью изделии. Сверху изделие слегка «</a:t>
            </a:r>
            <a:r>
              <a:rPr lang="ru-RU" dirty="0" err="1"/>
              <a:t>припыляют</a:t>
            </a:r>
            <a:r>
              <a:rPr lang="ru-RU" dirty="0"/>
              <a:t>» (толщина слоя 0,5 мм) бесцветной глазурью с помощью </a:t>
            </a:r>
            <a:r>
              <a:rPr lang="ru-RU" dirty="0" err="1"/>
              <a:t>пульфона</a:t>
            </a:r>
            <a:r>
              <a:rPr lang="ru-RU" dirty="0"/>
              <a:t>. Это необходимо для </a:t>
            </a:r>
            <a:r>
              <a:rPr lang="ru-RU" dirty="0" err="1"/>
              <a:t>полученияровного</a:t>
            </a:r>
            <a:r>
              <a:rPr lang="ru-RU" dirty="0"/>
              <a:t> покрытия.</a:t>
            </a:r>
          </a:p>
          <a:p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25" y="1727994"/>
            <a:ext cx="26987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3876676"/>
            <a:ext cx="2838451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60178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680171"/>
            <a:ext cx="7429500" cy="603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27045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175" y="1076537"/>
            <a:ext cx="10972800" cy="1066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6" name="Picture 4" descr="http://buildingwork.net/uploads/posts/2012-03/1332525339_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49" y="2143337"/>
            <a:ext cx="2954608" cy="44181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43409" y="3013598"/>
            <a:ext cx="47546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Трубы из керамики используются во многих строительных областях, но наиболее широкое применение они получили при установке дымоходов и при прокладке канализационных коллекторов</a:t>
            </a:r>
            <a:endParaRPr lang="ru-RU" sz="2400" dirty="0"/>
          </a:p>
        </p:txBody>
      </p:sp>
      <p:pic>
        <p:nvPicPr>
          <p:cNvPr id="7" name="Picture 2" descr="http://parthenon-house.ru/images/articles/s173/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57" y="3201546"/>
            <a:ext cx="3072735" cy="2301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29827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1730" y="2358639"/>
            <a:ext cx="62840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u="sng" dirty="0">
                <a:solidFill>
                  <a:srgbClr val="002E39"/>
                </a:solidFill>
                <a:latin typeface="Arial" panose="020B0604020202020204" pitchFamily="34" charset="0"/>
              </a:rPr>
              <a:t>Канализационные керамические трубы изготавливаются с применением тех же технологических процессов, что и другие изделия из керамики:</a:t>
            </a:r>
            <a:endParaRPr lang="ru-RU" dirty="0">
              <a:solidFill>
                <a:srgbClr val="002E39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E39"/>
                </a:solidFill>
                <a:latin typeface="Arial" panose="020B0604020202020204" pitchFamily="34" charset="0"/>
              </a:rPr>
              <a:t>Из глины удаляют крупные камни и прочие примеси;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E39"/>
                </a:solidFill>
                <a:latin typeface="Arial" panose="020B0604020202020204" pitchFamily="34" charset="0"/>
              </a:rPr>
              <a:t>Тщательно измельчают и подсушивают глину;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E39"/>
                </a:solidFill>
                <a:latin typeface="Arial" panose="020B0604020202020204" pitchFamily="34" charset="0"/>
              </a:rPr>
              <a:t>Смешивают обычную глину с шамотом, и тщательно перемешивают;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E39"/>
                </a:solidFill>
                <a:latin typeface="Arial" panose="020B0604020202020204" pitchFamily="34" charset="0"/>
              </a:rPr>
              <a:t>В получившуюся смесь добавляют воду;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E39"/>
                </a:solidFill>
                <a:latin typeface="Arial" panose="020B0604020202020204" pitchFamily="34" charset="0"/>
              </a:rPr>
              <a:t>Направляют разбавленную водой смесь в специальные пресс-формы для формования труб;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E39"/>
                </a:solidFill>
                <a:latin typeface="Arial" panose="020B0604020202020204" pitchFamily="34" charset="0"/>
              </a:rPr>
              <a:t>В специальных камерах высушивают получившиеся трубы;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E39"/>
                </a:solidFill>
                <a:latin typeface="Arial" panose="020B0604020202020204" pitchFamily="34" charset="0"/>
              </a:rPr>
              <a:t>Покрывают трубы глазурью;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E39"/>
                </a:solidFill>
                <a:latin typeface="Arial" panose="020B0604020202020204" pitchFamily="34" charset="0"/>
              </a:rPr>
              <a:t>Обжигают, при температуре 1300°.</a:t>
            </a:r>
            <a:endParaRPr lang="ru-RU" b="0" i="0" dirty="0">
              <a:solidFill>
                <a:srgbClr val="002E3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558" name="Picture 6" descr="керамическая труба канализацион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767" y="2597164"/>
            <a:ext cx="4095750" cy="304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585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6093" y="2426896"/>
            <a:ext cx="51645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90D0D"/>
                </a:solidFill>
                <a:latin typeface="Tahoma" panose="020B0604030504040204" pitchFamily="34" charset="0"/>
              </a:rPr>
              <a:t>Основным сырьем для производства санитарно-технических изделий является </a:t>
            </a:r>
            <a:r>
              <a:rPr lang="ru-RU" dirty="0" err="1">
                <a:solidFill>
                  <a:srgbClr val="490D0D"/>
                </a:solidFill>
                <a:latin typeface="Tahoma" panose="020B0604030504040204" pitchFamily="34" charset="0"/>
              </a:rPr>
              <a:t>беложгущиеся</a:t>
            </a:r>
            <a:r>
              <a:rPr lang="ru-RU" dirty="0">
                <a:solidFill>
                  <a:srgbClr val="490D0D"/>
                </a:solidFill>
                <a:latin typeface="Tahoma" panose="020B0604030504040204" pitchFamily="34" charset="0"/>
              </a:rPr>
              <a:t> огнеупорные глины, каолины, кварц и полевой шпат. Различают три группы санитарно-технической керамики: фаянс, полуфарфор и фарфор, отличающиеся степенью спекания и пористостью. Изделия из фаянса имеют пористый, а из фарфора плотный сильно спекшийся черепок, плотность полуфарфора занимает промежуточное положение.</a:t>
            </a:r>
            <a:endParaRPr lang="ru-RU" dirty="0"/>
          </a:p>
        </p:txBody>
      </p:sp>
      <p:pic>
        <p:nvPicPr>
          <p:cNvPr id="26626" name="Picture 2" descr="http://www.seliger2010.com/uploads/posts/2012-11/1352362630_156989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846" t="9991" r="21743" b="10077"/>
          <a:stretch/>
        </p:blipFill>
        <p:spPr bwMode="auto">
          <a:xfrm>
            <a:off x="6640081" y="2537991"/>
            <a:ext cx="3725967" cy="3629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53269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http://www.archrevue.ru/images/tb/15283/13539242504173_w1920h1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2465385"/>
            <a:ext cx="5519057" cy="36736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g3s.ru/wp-content/uploads/2014/04/keram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2611473"/>
            <a:ext cx="4811593" cy="2874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35281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 descr="http://cdn21.mdomukr.smcloud.net/t/photos/thumbnails/a0/fb/50/021080635f/atp_040402_620x0_rozmiar-niestandardow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46" y="2514600"/>
            <a:ext cx="5494111" cy="36627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xn--80ackogdggscq.xn--p1ai/userfiles/image/Kaza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28" y="2191212"/>
            <a:ext cx="3907969" cy="3986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13108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 descr="http://www.hmkmos.ru/files/sector/262/dom_iz_teploy_keramiki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34" y="2514600"/>
            <a:ext cx="5261823" cy="3642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stroy-resurs.ru/uploads/img/viteb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57" y="2514600"/>
            <a:ext cx="4853634" cy="3642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19764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КЕРАМИЧЕСКИЕ СТРОИТЕЛЬНЫЕ МАТЕРИАЛЫ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 descr="http://www.avtorremonta.ru/images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39" y="2563501"/>
            <a:ext cx="5428796" cy="37322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518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175" y="885825"/>
            <a:ext cx="10972800" cy="1066800"/>
          </a:xfrm>
        </p:spPr>
        <p:txBody>
          <a:bodyPr/>
          <a:lstStyle/>
          <a:p>
            <a:r>
              <a:rPr lang="ru-RU" dirty="0"/>
              <a:t>КЛАССИФИКАЦИЯ КЕРАМИКИ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/>
              <a:t>Плотными являются керамические плитки для полов и дорожный кирпич. </a:t>
            </a:r>
          </a:p>
          <a:p>
            <a:r>
              <a:rPr lang="ru-RU" sz="2400" dirty="0"/>
              <a:t>Санитарно-технические изделия: ванны, унитазы, умывальники – бывают пористыми (фаянс) и плотными (фарфор). </a:t>
            </a:r>
          </a:p>
          <a:p>
            <a:r>
              <a:rPr lang="ru-RU" sz="2400" dirty="0"/>
              <a:t>Высокопористые: керамзит и </a:t>
            </a:r>
            <a:r>
              <a:rPr lang="ru-RU" sz="2400" dirty="0" err="1"/>
              <a:t>аглопорит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2632869"/>
            <a:ext cx="5384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45076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447675"/>
            <a:ext cx="10972800" cy="1066800"/>
          </a:xfrm>
        </p:spPr>
        <p:txBody>
          <a:bodyPr/>
          <a:lstStyle/>
          <a:p>
            <a:r>
              <a:rPr lang="ru-RU" b="1" dirty="0" smtClean="0"/>
              <a:t>Контрольные вопросы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356" y="1751838"/>
            <a:ext cx="10972800" cy="4325112"/>
          </a:xfrm>
        </p:spPr>
        <p:txBody>
          <a:bodyPr/>
          <a:lstStyle/>
          <a:p>
            <a:r>
              <a:rPr lang="ru-RU" dirty="0" smtClean="0"/>
              <a:t>Керамика определение. </a:t>
            </a:r>
          </a:p>
          <a:p>
            <a:r>
              <a:rPr lang="ru-RU" dirty="0" smtClean="0"/>
              <a:t>Классификация.</a:t>
            </a:r>
          </a:p>
          <a:p>
            <a:r>
              <a:rPr lang="ru-RU" dirty="0" smtClean="0"/>
              <a:t>Общая технологическая схема производства керамических строительных изделий.</a:t>
            </a:r>
          </a:p>
          <a:p>
            <a:r>
              <a:rPr lang="ru-RU" dirty="0" smtClean="0"/>
              <a:t>Способы </a:t>
            </a:r>
            <a:r>
              <a:rPr lang="ru-RU" dirty="0"/>
              <a:t>формования керамических </a:t>
            </a:r>
            <a:r>
              <a:rPr lang="ru-RU" dirty="0" smtClean="0"/>
              <a:t>масс.</a:t>
            </a:r>
          </a:p>
          <a:p>
            <a:r>
              <a:rPr lang="ru-RU" dirty="0" smtClean="0"/>
              <a:t>Процесс сушки изделий.</a:t>
            </a:r>
          </a:p>
          <a:p>
            <a:r>
              <a:rPr lang="ru-RU" dirty="0" smtClean="0"/>
              <a:t>Процесс обжига изделий . </a:t>
            </a:r>
          </a:p>
          <a:p>
            <a:r>
              <a:rPr lang="ru-RU" dirty="0" smtClean="0"/>
              <a:t>Виды </a:t>
            </a:r>
            <a:r>
              <a:rPr lang="ru-RU" dirty="0" err="1" smtClean="0"/>
              <a:t>глозурования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Виды керамических строительных изделий 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52072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200" y="619125"/>
            <a:ext cx="871537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Использованная литература</a:t>
            </a:r>
          </a:p>
          <a:p>
            <a:r>
              <a:rPr lang="ru-RU" sz="2800" dirty="0" smtClean="0"/>
              <a:t>Архитектурное материаловедение. Айрапетов Д.П. 1983</a:t>
            </a:r>
          </a:p>
          <a:p>
            <a:r>
              <a:rPr lang="ru-RU" sz="2800" dirty="0" smtClean="0"/>
              <a:t>Архитектурное материаловедение, Тихонов Ю.М., </a:t>
            </a:r>
            <a:r>
              <a:rPr lang="ru-RU" sz="2800" dirty="0" err="1" smtClean="0"/>
              <a:t>Панибратов</a:t>
            </a:r>
            <a:r>
              <a:rPr lang="ru-RU" sz="2800" dirty="0" smtClean="0"/>
              <a:t> Ю.П., Мещеряков Ю.Г., 2013</a:t>
            </a:r>
          </a:p>
          <a:p>
            <a:r>
              <a:rPr lang="en-US" sz="2800" dirty="0" smtClean="0">
                <a:hlinkClick r:id="rId2"/>
              </a:rPr>
              <a:t>https://elit-ss.ru/zvukoizoljacionnye-materialy-zvukopogloshhajushhie</a:t>
            </a:r>
            <a:endParaRPr lang="ru-RU" sz="2800" dirty="0" smtClean="0"/>
          </a:p>
          <a:p>
            <a:r>
              <a:rPr lang="en-US" sz="2800" dirty="0" smtClean="0">
                <a:hlinkClick r:id="rId3"/>
              </a:rPr>
              <a:t>http://sv777.ru/index.php/doma-i-kvartiri/osnovnye-svojstva-zvukopogloshhayushhix-materialov.html</a:t>
            </a:r>
            <a:endParaRPr lang="ru-RU" sz="2800" dirty="0" smtClean="0"/>
          </a:p>
          <a:p>
            <a:r>
              <a:rPr lang="en-US" sz="2800" dirty="0" smtClean="0">
                <a:hlinkClick r:id="rId4"/>
              </a:rPr>
              <a:t>http://docs.cntd.ru/document/gost-23499-2009</a:t>
            </a:r>
            <a:endParaRPr lang="ru-RU" sz="2800" dirty="0" smtClean="0"/>
          </a:p>
          <a:p>
            <a:r>
              <a:rPr lang="en-US" sz="2800" dirty="0" smtClean="0">
                <a:hlinkClick r:id="rId5"/>
              </a:rPr>
              <a:t>http://www.alobuild.ru/teploizplacionnie-materialy/zvukopogloschayuchie-materialy.php</a:t>
            </a:r>
            <a:endParaRPr lang="ru-RU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786378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КЕРАМИКИ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41107" y="2237802"/>
            <a:ext cx="5366656" cy="331893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По прочности и морозостойкости</a:t>
            </a:r>
            <a:r>
              <a:rPr lang="ru-RU" dirty="0"/>
              <a:t> керамические изделия делят на марки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Различают </a:t>
            </a:r>
            <a:r>
              <a:rPr lang="ru-RU" dirty="0"/>
              <a:t>следующие марки кирпича керамического в зависимости от предела прочности при сжатии в кгс/см²: 75, 100, 125, 150, 200, 250, 300. </a:t>
            </a:r>
            <a:endParaRPr lang="ru-RU" dirty="0" smtClean="0"/>
          </a:p>
          <a:p>
            <a:r>
              <a:rPr lang="ru-RU" dirty="0" smtClean="0"/>
              <a:t>Но </a:t>
            </a:r>
            <a:r>
              <a:rPr lang="ru-RU" dirty="0"/>
              <a:t>кирпич дорожный – материал с плотным черепком – имеет более высокие марки – 400, 700, 1000.</a:t>
            </a:r>
          </a:p>
        </p:txBody>
      </p:sp>
      <p:pic>
        <p:nvPicPr>
          <p:cNvPr id="7170" name="Picture 2" descr="https://encrypted-tbn1.gstatic.com/images?q=tbn:ANd9GcRkyRXRnAPDFkWKARSuHOJ3RzuIjtn04gxH6honahLD4DWUcqX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59" y="2563340"/>
            <a:ext cx="4407454" cy="2993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5873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77" y="953558"/>
            <a:ext cx="9601196" cy="786378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КЕРАМИКИ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2321" y="2108622"/>
            <a:ext cx="4667904" cy="4657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По назначению</a:t>
            </a:r>
            <a:r>
              <a:rPr lang="ru-RU" sz="2000" dirty="0"/>
              <a:t> изделия строительной керамики подразделяются на:</a:t>
            </a:r>
          </a:p>
          <a:p>
            <a:pPr marL="0" indent="0">
              <a:buNone/>
            </a:pPr>
            <a:r>
              <a:rPr lang="ru-RU" sz="2000" dirty="0"/>
              <a:t>- </a:t>
            </a:r>
            <a:r>
              <a:rPr lang="ru-RU" sz="2000" b="1" dirty="0"/>
              <a:t>стеновые:</a:t>
            </a:r>
            <a:r>
              <a:rPr lang="ru-RU" sz="2000" dirty="0"/>
              <a:t> кирпич глиняный и керамические камни пустотелые;</a:t>
            </a:r>
          </a:p>
          <a:p>
            <a:pPr marL="0" indent="0">
              <a:buNone/>
            </a:pPr>
            <a:r>
              <a:rPr lang="ru-RU" sz="2000" dirty="0"/>
              <a:t>- </a:t>
            </a:r>
            <a:r>
              <a:rPr lang="ru-RU" sz="2000" b="1" dirty="0"/>
              <a:t>отделочные:</a:t>
            </a:r>
            <a:r>
              <a:rPr lang="ru-RU" sz="2000" dirty="0"/>
              <a:t> плитки керамические глазурованные для внутренней облицовки и фасадные облицовочные плитки, а также плитки для полов;</a:t>
            </a:r>
          </a:p>
          <a:p>
            <a:pPr algn="just"/>
            <a:endParaRPr lang="ru-RU" sz="1400" dirty="0"/>
          </a:p>
        </p:txBody>
      </p:sp>
      <p:pic>
        <p:nvPicPr>
          <p:cNvPr id="8194" name="Picture 2" descr="http://domremontik.ucoz.ru/keramika/vidy_stroitelnoj_keram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2140161"/>
            <a:ext cx="5372100" cy="3651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0007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КЛАССИФИКАЦИЯ</a:t>
            </a:r>
            <a:r>
              <a:rPr lang="ru-RU" dirty="0"/>
              <a:t> </a:t>
            </a:r>
            <a:r>
              <a:rPr lang="ru-RU" b="1" dirty="0"/>
              <a:t>КЕРАМИКИ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-</a:t>
            </a:r>
            <a:r>
              <a:rPr lang="ru-RU" b="1" dirty="0"/>
              <a:t> санитарно-технические</a:t>
            </a:r>
            <a:r>
              <a:rPr lang="ru-RU" dirty="0"/>
              <a:t>: ванны, умывальники, унитазы трубы канализационные и дренажные;</a:t>
            </a:r>
          </a:p>
          <a:p>
            <a:r>
              <a:rPr lang="ru-RU" dirty="0"/>
              <a:t>- </a:t>
            </a:r>
            <a:r>
              <a:rPr lang="ru-RU" b="1" dirty="0"/>
              <a:t>кровельные:</a:t>
            </a:r>
            <a:r>
              <a:rPr lang="ru-RU" dirty="0"/>
              <a:t> черепица ленточная, пазовая и коньковая;</a:t>
            </a:r>
          </a:p>
          <a:p>
            <a:r>
              <a:rPr lang="ru-RU" dirty="0"/>
              <a:t>-</a:t>
            </a:r>
            <a:r>
              <a:rPr lang="ru-RU" b="1" dirty="0"/>
              <a:t> теплоизоляционные</a:t>
            </a:r>
            <a:r>
              <a:rPr lang="ru-RU" dirty="0"/>
              <a:t>: </a:t>
            </a:r>
            <a:r>
              <a:rPr lang="ru-RU" dirty="0" err="1"/>
              <a:t>диатомитовый</a:t>
            </a:r>
            <a:r>
              <a:rPr lang="ru-RU" dirty="0"/>
              <a:t> кирпич, керамзит, </a:t>
            </a:r>
            <a:r>
              <a:rPr lang="ru-RU" dirty="0" err="1"/>
              <a:t>аглопорит</a:t>
            </a:r>
            <a:r>
              <a:rPr lang="ru-RU" dirty="0"/>
              <a:t>;</a:t>
            </a:r>
          </a:p>
          <a:p>
            <a:r>
              <a:rPr lang="ru-RU" dirty="0"/>
              <a:t>- </a:t>
            </a:r>
            <a:r>
              <a:rPr lang="ru-RU" b="1" dirty="0"/>
              <a:t>огнеупорные</a:t>
            </a:r>
            <a:r>
              <a:rPr lang="ru-RU" dirty="0"/>
              <a:t>: шамот, динас, окисная керамика;</a:t>
            </a:r>
          </a:p>
          <a:p>
            <a:r>
              <a:rPr lang="ru-RU" dirty="0"/>
              <a:t>- </a:t>
            </a:r>
            <a:r>
              <a:rPr lang="ru-RU" b="1" dirty="0"/>
              <a:t>кислотоупорные</a:t>
            </a:r>
            <a:r>
              <a:rPr lang="ru-RU" dirty="0"/>
              <a:t>: плиты, резервуары и их детали, трубы.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506" y="2505075"/>
            <a:ext cx="4604482" cy="355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7698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КЕРАМИКИ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49424"/>
            <a:ext cx="5934075" cy="4322826"/>
          </a:xfrm>
        </p:spPr>
        <p:txBody>
          <a:bodyPr/>
          <a:lstStyle/>
          <a:p>
            <a:r>
              <a:rPr lang="ru-RU" dirty="0" smtClean="0"/>
              <a:t>По </a:t>
            </a:r>
            <a:r>
              <a:rPr lang="ru-RU" dirty="0"/>
              <a:t>качеству переработки сырья керамику делят на грубую и </a:t>
            </a:r>
            <a:r>
              <a:rPr lang="ru-RU" dirty="0" smtClean="0"/>
              <a:t>                  тонкую</a:t>
            </a:r>
            <a:r>
              <a:rPr lang="ru-RU" dirty="0"/>
              <a:t>:</a:t>
            </a:r>
          </a:p>
          <a:p>
            <a:r>
              <a:rPr lang="ru-RU" b="1" dirty="0"/>
              <a:t>- грубая:</a:t>
            </a:r>
            <a:r>
              <a:rPr lang="ru-RU" dirty="0"/>
              <a:t> кирпич, черепица, плитки фаянсовые и для полов;</a:t>
            </a:r>
          </a:p>
          <a:p>
            <a:r>
              <a:rPr lang="ru-RU" b="1" dirty="0"/>
              <a:t>- тонкая:</a:t>
            </a:r>
            <a:r>
              <a:rPr lang="ru-RU" dirty="0"/>
              <a:t> фарфор и полуфарфор.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2090737"/>
            <a:ext cx="5372100" cy="402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83617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1263</TotalTime>
  <Words>1690</Words>
  <Application>Microsoft Office PowerPoint</Application>
  <PresentationFormat>Произвольный</PresentationFormat>
  <Paragraphs>161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Городская</vt:lpstr>
      <vt:lpstr>КЕРАМИЧЕСКИЕ СТРОИТЕЛЬНЫЕ МАТЕРИАЛЫ</vt:lpstr>
      <vt:lpstr>Слайд 2</vt:lpstr>
      <vt:lpstr>ИСТОРИЯ</vt:lpstr>
      <vt:lpstr>КЛАССИФИКАЦИЯ КЕРАМИКИ</vt:lpstr>
      <vt:lpstr>КЛАССИФИКАЦИЯ КЕРАМИКИ</vt:lpstr>
      <vt:lpstr>КЛАССИФИКАЦИЯ КЕРАМИКИ</vt:lpstr>
      <vt:lpstr>КЛАССИФИКАЦИЯ КЕРАМИКИ</vt:lpstr>
      <vt:lpstr>КЛАССИФИКАЦИЯ КЕРАМИКИ</vt:lpstr>
      <vt:lpstr>КЛАССИФИКАЦИЯ КЕРАМИКИ</vt:lpstr>
      <vt:lpstr>СЫРЬЕ</vt:lpstr>
      <vt:lpstr>СЫРЬЕ</vt:lpstr>
      <vt:lpstr>ОСНОВЫ ТЕХНОЛОГИИ</vt:lpstr>
      <vt:lpstr>ОСНОВЫ ТЕХНОЛОГИИ</vt:lpstr>
      <vt:lpstr>КЕРАМИЧЕСКИЕ СТРОИТЕЛЬНЫЕ МАТЕРИАЛЫ</vt:lpstr>
      <vt:lpstr>ОСНОВЫ ТЕХНОЛОГИИ</vt:lpstr>
      <vt:lpstr>Сушка</vt:lpstr>
      <vt:lpstr>Сушка</vt:lpstr>
      <vt:lpstr>Сушка</vt:lpstr>
      <vt:lpstr>Процесс сушки</vt:lpstr>
      <vt:lpstr>ОСНОВЫ ТЕХНОЛОГИИ</vt:lpstr>
      <vt:lpstr>Обжиг изделий</vt:lpstr>
      <vt:lpstr>Обжиг изделий</vt:lpstr>
      <vt:lpstr>Температура обжига и основные процессы</vt:lpstr>
      <vt:lpstr>Температура обжига и основные процессы</vt:lpstr>
      <vt:lpstr>Температура обжига и основные процессы</vt:lpstr>
      <vt:lpstr>Температура обжига и основные процессы</vt:lpstr>
      <vt:lpstr>Температура обжига и основные процессы</vt:lpstr>
      <vt:lpstr>Температура обжига и основные процессы</vt:lpstr>
      <vt:lpstr>КЕРАМИЧЕСКИЕ СТРОИТЕЛЬНЫЕ МАТЕРИАЛЫ</vt:lpstr>
      <vt:lpstr>КЕРАМИЧЕСКИЕ СТРОИТЕЛЬНЫЕ МАТЕРИАЛЫ</vt:lpstr>
      <vt:lpstr>КЕРАМИЧЕСКИЕ СТРОИТЕЛЬНЫЕ МАТЕРИАЛЫ</vt:lpstr>
      <vt:lpstr>КЕРАМИЧЕСКИЕ СТРОИТЕЛЬНЫЕ МАТЕРИАЛЫ</vt:lpstr>
      <vt:lpstr>КЕРАМИЧЕСКИЕ СТРОИТЕЛЬНЫЕ МАТЕРИАЛЫ</vt:lpstr>
      <vt:lpstr>КЕРАМИЧЕСКИЕ СТРОИТЕЛЬНЫЕ МАТЕРИАЛЫ</vt:lpstr>
      <vt:lpstr>Глазурование керамики </vt:lpstr>
      <vt:lpstr>Глазурование керамики </vt:lpstr>
      <vt:lpstr>Глазурование керамики </vt:lpstr>
      <vt:lpstr>Глазурование керамики </vt:lpstr>
      <vt:lpstr>Глазурование керамики </vt:lpstr>
      <vt:lpstr>Глазурование керамики </vt:lpstr>
      <vt:lpstr>Глазурование керамики </vt:lpstr>
      <vt:lpstr>Слайд 42</vt:lpstr>
      <vt:lpstr>КЕРАМИЧЕСКИЕ СТРОИТЕЛЬНЫЕ МАТЕРИАЛЫ</vt:lpstr>
      <vt:lpstr>КЕРАМИЧЕСКИЕ СТРОИТЕЛЬНЫЕ МАТЕРИАЛЫ</vt:lpstr>
      <vt:lpstr>КЕРАМИЧЕСКИЕ СТРОИТЕЛЬНЫЕ МАТЕРИАЛЫ</vt:lpstr>
      <vt:lpstr>КЕРАМИЧЕСКИЕ СТРОИТЕЛЬНЫЕ МАТЕРИАЛЫ</vt:lpstr>
      <vt:lpstr>КЕРАМИЧЕСКИЕ СТРОИТЕЛЬНЫЕ МАТЕРИАЛЫ</vt:lpstr>
      <vt:lpstr>КЕРАМИЧЕСКИЕ СТРОИТЕЛЬНЫЕ МАТЕРИАЛЫ</vt:lpstr>
      <vt:lpstr>КЕРАМИЧЕСКИЕ СТРОИТЕЛЬНЫЕ МАТЕРИАЛЫ</vt:lpstr>
      <vt:lpstr>Контрольные вопросы </vt:lpstr>
      <vt:lpstr>Слайд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КЕРАМИЧЕСКИЕ СТРОИТЕЛЬНЫЕ МАТЕРИАЛЫ</dc:title>
  <dc:creator>Виктор Сопов</dc:creator>
  <cp:lastModifiedBy>avanesyan</cp:lastModifiedBy>
  <cp:revision>52</cp:revision>
  <dcterms:created xsi:type="dcterms:W3CDTF">2014-11-09T13:22:42Z</dcterms:created>
  <dcterms:modified xsi:type="dcterms:W3CDTF">2020-02-10T11:47:28Z</dcterms:modified>
</cp:coreProperties>
</file>