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9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554" r:id="rId12"/>
    <p:sldId id="555" r:id="rId13"/>
    <p:sldId id="460" r:id="rId14"/>
    <p:sldId id="461" r:id="rId15"/>
    <p:sldId id="279" r:id="rId16"/>
    <p:sldId id="277" r:id="rId17"/>
    <p:sldId id="272" r:id="rId18"/>
    <p:sldId id="273" r:id="rId19"/>
    <p:sldId id="274" r:id="rId20"/>
    <p:sldId id="275" r:id="rId21"/>
    <p:sldId id="280" r:id="rId22"/>
    <p:sldId id="281" r:id="rId23"/>
    <p:sldId id="282" r:id="rId24"/>
    <p:sldId id="283" r:id="rId25"/>
    <p:sldId id="285" r:id="rId26"/>
    <p:sldId id="286" r:id="rId27"/>
    <p:sldId id="556" r:id="rId28"/>
    <p:sldId id="557" r:id="rId29"/>
    <p:sldId id="558" r:id="rId30"/>
    <p:sldId id="559" r:id="rId31"/>
    <p:sldId id="284" r:id="rId32"/>
    <p:sldId id="287" r:id="rId33"/>
    <p:sldId id="387" r:id="rId34"/>
    <p:sldId id="388" r:id="rId35"/>
    <p:sldId id="560" r:id="rId36"/>
    <p:sldId id="561" r:id="rId37"/>
    <p:sldId id="562" r:id="rId38"/>
    <p:sldId id="563" r:id="rId39"/>
    <p:sldId id="564" r:id="rId40"/>
    <p:sldId id="565" r:id="rId41"/>
    <p:sldId id="567" r:id="rId42"/>
    <p:sldId id="568" r:id="rId43"/>
    <p:sldId id="569" r:id="rId44"/>
    <p:sldId id="570" r:id="rId45"/>
    <p:sldId id="571" r:id="rId46"/>
    <p:sldId id="572" r:id="rId47"/>
    <p:sldId id="574" r:id="rId48"/>
    <p:sldId id="575" r:id="rId49"/>
    <p:sldId id="576" r:id="rId50"/>
    <p:sldId id="577" r:id="rId51"/>
    <p:sldId id="578" r:id="rId52"/>
    <p:sldId id="579" r:id="rId53"/>
    <p:sldId id="580" r:id="rId54"/>
    <p:sldId id="581" r:id="rId55"/>
    <p:sldId id="303" r:id="rId56"/>
    <p:sldId id="316" r:id="rId57"/>
    <p:sldId id="352" r:id="rId58"/>
    <p:sldId id="307" r:id="rId59"/>
    <p:sldId id="308" r:id="rId60"/>
    <p:sldId id="309" r:id="rId61"/>
    <p:sldId id="325" r:id="rId62"/>
    <p:sldId id="326" r:id="rId63"/>
    <p:sldId id="327" r:id="rId64"/>
    <p:sldId id="328" r:id="rId65"/>
    <p:sldId id="329" r:id="rId66"/>
    <p:sldId id="583" r:id="rId67"/>
    <p:sldId id="331" r:id="rId68"/>
    <p:sldId id="632" r:id="rId69"/>
    <p:sldId id="633" r:id="rId70"/>
    <p:sldId id="634" r:id="rId71"/>
    <p:sldId id="635" r:id="rId72"/>
    <p:sldId id="638" r:id="rId73"/>
    <p:sldId id="636" r:id="rId74"/>
    <p:sldId id="637" r:id="rId7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89" autoAdjust="0"/>
    <p:restoredTop sz="94624" autoAdjust="0"/>
  </p:normalViewPr>
  <p:slideViewPr>
    <p:cSldViewPr>
      <p:cViewPr>
        <p:scale>
          <a:sx n="60" d="100"/>
          <a:sy n="60" d="100"/>
        </p:scale>
        <p:origin x="-1080" y="-12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F4F68-C70E-459F-AF40-BB15172503F4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B4AFF-EFBE-49F6-AADB-FA25E361EC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B4AFF-EFBE-49F6-AADB-FA25E361ECCF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 dirty="0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B4AFF-EFBE-49F6-AADB-FA25E361ECCF}" type="slidenum">
              <a:rPr lang="ru-RU" smtClean="0"/>
              <a:pPr/>
              <a:t>61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1988" y="171450"/>
            <a:ext cx="8329612" cy="4343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B4DC1-C387-4F53-B4E7-29A19CF64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7.xml"/><Relationship Id="rId18" Type="http://schemas.openxmlformats.org/officeDocument/2006/relationships/slide" Target="slide15.xml"/><Relationship Id="rId26" Type="http://schemas.openxmlformats.org/officeDocument/2006/relationships/slide" Target="slide37.xml"/><Relationship Id="rId3" Type="http://schemas.openxmlformats.org/officeDocument/2006/relationships/image" Target="../media/image1.jpeg"/><Relationship Id="rId21" Type="http://schemas.openxmlformats.org/officeDocument/2006/relationships/slide" Target="slide45.xml"/><Relationship Id="rId34" Type="http://schemas.openxmlformats.org/officeDocument/2006/relationships/slide" Target="slide71.xml"/><Relationship Id="rId7" Type="http://schemas.openxmlformats.org/officeDocument/2006/relationships/slide" Target="slide9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5" Type="http://schemas.openxmlformats.org/officeDocument/2006/relationships/slide" Target="slide51.xml"/><Relationship Id="rId33" Type="http://schemas.openxmlformats.org/officeDocument/2006/relationships/slide" Target="slide69.xml"/><Relationship Id="rId2" Type="http://schemas.openxmlformats.org/officeDocument/2006/relationships/notesSlide" Target="../notesSlides/notesSlide1.xml"/><Relationship Id="rId16" Type="http://schemas.openxmlformats.org/officeDocument/2006/relationships/slide" Target="slide29.xml"/><Relationship Id="rId20" Type="http://schemas.openxmlformats.org/officeDocument/2006/relationships/slide" Target="slide43.xml"/><Relationship Id="rId29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21.xml"/><Relationship Id="rId24" Type="http://schemas.openxmlformats.org/officeDocument/2006/relationships/slide" Target="slide49.xml"/><Relationship Id="rId32" Type="http://schemas.openxmlformats.org/officeDocument/2006/relationships/slide" Target="slide67.xml"/><Relationship Id="rId37" Type="http://schemas.openxmlformats.org/officeDocument/2006/relationships/slide" Target="slide61.xml"/><Relationship Id="rId5" Type="http://schemas.openxmlformats.org/officeDocument/2006/relationships/slide" Target="slide3.xml"/><Relationship Id="rId15" Type="http://schemas.openxmlformats.org/officeDocument/2006/relationships/slide" Target="slide31.xml"/><Relationship Id="rId23" Type="http://schemas.openxmlformats.org/officeDocument/2006/relationships/slide" Target="slide53.xml"/><Relationship Id="rId28" Type="http://schemas.openxmlformats.org/officeDocument/2006/relationships/slide" Target="slide41.xml"/><Relationship Id="rId36" Type="http://schemas.openxmlformats.org/officeDocument/2006/relationships/slide" Target="slide59.xml"/><Relationship Id="rId10" Type="http://schemas.openxmlformats.org/officeDocument/2006/relationships/slide" Target="slide17.xml"/><Relationship Id="rId19" Type="http://schemas.openxmlformats.org/officeDocument/2006/relationships/slide" Target="slide35.xml"/><Relationship Id="rId31" Type="http://schemas.openxmlformats.org/officeDocument/2006/relationships/slide" Target="slide65.xml"/><Relationship Id="rId4" Type="http://schemas.openxmlformats.org/officeDocument/2006/relationships/slide" Target="slide7.xml"/><Relationship Id="rId9" Type="http://schemas.openxmlformats.org/officeDocument/2006/relationships/slide" Target="slide19.xml"/><Relationship Id="rId14" Type="http://schemas.openxmlformats.org/officeDocument/2006/relationships/slide" Target="slide25.xml"/><Relationship Id="rId22" Type="http://schemas.openxmlformats.org/officeDocument/2006/relationships/slide" Target="slide47.xml"/><Relationship Id="rId27" Type="http://schemas.openxmlformats.org/officeDocument/2006/relationships/slide" Target="slide39.xml"/><Relationship Id="rId30" Type="http://schemas.openxmlformats.org/officeDocument/2006/relationships/slide" Target="slide63.xml"/><Relationship Id="rId35" Type="http://schemas.openxmlformats.org/officeDocument/2006/relationships/slide" Target="slide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51674"/>
            <a:ext cx="7772400" cy="1102519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СВОЯ ЭКОНОМИЧЕСКАЯ ИГРА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/>
          <p:nvPr/>
        </p:nvSpPr>
        <p:spPr>
          <a:xfrm>
            <a:off x="467544" y="1553542"/>
            <a:ext cx="8229600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Андрей Рублев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-20537"/>
            <a:ext cx="5760640" cy="53578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O </a:t>
            </a:r>
            <a:r>
              <a:rPr lang="ru-RU" sz="4000" dirty="0" smtClean="0">
                <a:latin typeface="Arial Black" pitchFamily="34" charset="0"/>
              </a:rPr>
              <a:t>чем говорит данная ситуация</a:t>
            </a:r>
            <a:r>
              <a:rPr lang="en-US" sz="4000" dirty="0" smtClean="0">
                <a:latin typeface="Arial Black" pitchFamily="34" charset="0"/>
              </a:rPr>
              <a:t>?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5" name="Рисунок 4" descr="http://www.forbes.ru/sites/default/files/imagecache/forbes2013_530_313/main/story/200298275-009-ma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7614"/>
            <a:ext cx="5976664" cy="3535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69566"/>
            <a:ext cx="8229600" cy="33944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Arial Black" pitchFamily="34" charset="0"/>
              </a:rPr>
              <a:t>Теневая экономика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8229600" cy="85725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В каком государстве начали чеканить монеты</a:t>
            </a:r>
            <a:r>
              <a:rPr lang="en-US" sz="3600" dirty="0" smtClean="0">
                <a:latin typeface="Arial Black" pitchFamily="34" charset="0"/>
              </a:rPr>
              <a:t>?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2052" name="Picture 4" descr="http://www.9540935.ru/assets/gallery/chekanka/chek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269" y="1690739"/>
            <a:ext cx="3335643" cy="2825227"/>
          </a:xfrm>
          <a:prstGeom prst="rect">
            <a:avLst/>
          </a:prstGeom>
          <a:noFill/>
        </p:spPr>
      </p:pic>
      <p:pic>
        <p:nvPicPr>
          <p:cNvPr id="2054" name="Picture 6" descr="http://womanplace.ru/images/topic/greek_woman_with_chi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658466"/>
            <a:ext cx="1057275" cy="2857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2307525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Женщина по имени...?</a:t>
            </a:r>
            <a:endParaRPr lang="ru-RU" sz="3200" b="1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578682"/>
            <a:ext cx="357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(Ответьте с помощью ассоциаций)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43558"/>
            <a:ext cx="8229600" cy="3288665"/>
          </a:xfrm>
        </p:spPr>
        <p:txBody>
          <a:bodyPr>
            <a:normAutofit/>
          </a:bodyPr>
          <a:lstStyle/>
          <a:p>
            <a:r>
              <a:rPr lang="ru-RU" altLang="en-US" sz="5400" dirty="0">
                <a:latin typeface="Arial Black" pitchFamily="34" charset="0"/>
                <a:cs typeface="AR DARLING" charset="0"/>
              </a:rPr>
              <a:t>ЛИДИЯ</a:t>
            </a:r>
          </a:p>
        </p:txBody>
      </p:sp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/>
          <p:nvPr/>
        </p:nvSpPr>
        <p:spPr>
          <a:xfrm>
            <a:off x="144016" y="1419622"/>
            <a:ext cx="8820472" cy="12995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altLang="ru-RU" sz="4400" dirty="0" smtClean="0">
                <a:latin typeface="Arial Black" pitchFamily="34" charset="0"/>
              </a:rPr>
              <a:t>Откуда произошло название сторон монеты «орел»- «решка»?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390" y="555526"/>
            <a:ext cx="9015610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 smtClean="0">
                <a:latin typeface="Arial Black" pitchFamily="34" charset="0"/>
              </a:rPr>
              <a:t>В дореволюционной России</a:t>
            </a:r>
          </a:p>
          <a:p>
            <a:pPr algn="ctr"/>
            <a:r>
              <a:rPr lang="ru-RU" altLang="ru-RU" sz="3200" b="1" dirty="0" smtClean="0">
                <a:latin typeface="Arial Black" pitchFamily="34" charset="0"/>
              </a:rPr>
              <a:t> на оборотной стороне монеты</a:t>
            </a:r>
          </a:p>
          <a:p>
            <a:pPr algn="ctr"/>
            <a:r>
              <a:rPr lang="ru-RU" altLang="ru-RU" sz="3200" b="1" dirty="0" smtClean="0">
                <a:latin typeface="Arial Black" pitchFamily="34" charset="0"/>
              </a:rPr>
              <a:t>чеканился символ власти- двуглавый</a:t>
            </a:r>
          </a:p>
          <a:p>
            <a:pPr algn="ctr"/>
            <a:r>
              <a:rPr lang="ru-RU" altLang="ru-RU" sz="3200" b="1" dirty="0" smtClean="0">
                <a:latin typeface="Arial Black" pitchFamily="34" charset="0"/>
              </a:rPr>
              <a:t>орел, на лицевой- голова правящего </a:t>
            </a:r>
          </a:p>
          <a:p>
            <a:pPr algn="ctr"/>
            <a:r>
              <a:rPr lang="ru-RU" altLang="ru-RU" sz="3200" b="1" dirty="0" smtClean="0">
                <a:latin typeface="Arial Black" pitchFamily="34" charset="0"/>
              </a:rPr>
              <a:t>монарха (от слова «ряшка»-лицо.</a:t>
            </a:r>
          </a:p>
          <a:p>
            <a:pPr algn="ctr"/>
            <a:endParaRPr lang="ru-RU" altLang="ru-RU" sz="4400" b="1" dirty="0" smtClean="0">
              <a:latin typeface="+mj-lt"/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4460"/>
            <a:ext cx="8229600" cy="857250"/>
          </a:xfrm>
        </p:spPr>
        <p:txBody>
          <a:bodyPr>
            <a:noAutofit/>
          </a:bodyPr>
          <a:lstStyle/>
          <a:p>
            <a:r>
              <a:rPr lang="ru-RU" altLang="ru-RU" sz="5400" dirty="0" smtClean="0">
                <a:latin typeface="Times New Roman" pitchFamily="18" charset="0"/>
              </a:rPr>
              <a:t/>
            </a:r>
            <a:br>
              <a:rPr lang="ru-RU" altLang="ru-RU" sz="5400" dirty="0" smtClean="0">
                <a:latin typeface="Times New Roman" pitchFamily="18" charset="0"/>
              </a:rPr>
            </a:br>
            <a:r>
              <a:rPr lang="ru-RU" altLang="ru-RU" sz="5400" dirty="0" smtClean="0">
                <a:latin typeface="Arial Black" pitchFamily="34" charset="0"/>
              </a:rPr>
              <a:t>Как назывались на Руси первые бумажные деньги </a:t>
            </a:r>
            <a:r>
              <a:rPr lang="en-US" altLang="ru-RU" sz="5400" dirty="0" smtClean="0">
                <a:latin typeface="Arial Black" pitchFamily="34" charset="0"/>
              </a:rPr>
              <a:t>?</a:t>
            </a:r>
            <a:endParaRPr lang="ru-RU" sz="5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483518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alt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alt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ru-RU" alt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Ассигнация</a:t>
            </a:r>
            <a:r>
              <a:rPr kumimoji="0" lang="ru-RU" alt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alt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8032" y="1419622"/>
            <a:ext cx="8676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5400" dirty="0" smtClean="0">
                <a:latin typeface="Arial Black" pitchFamily="34" charset="0"/>
              </a:rPr>
              <a:t>Когда появились первые бумажные деньги на Руси</a:t>
            </a:r>
            <a:r>
              <a:rPr lang="en-US" altLang="ru-RU" sz="5400" dirty="0" smtClean="0">
                <a:latin typeface="Arial Black" pitchFamily="34" charset="0"/>
              </a:rPr>
              <a:t>?</a:t>
            </a:r>
            <a:endParaRPr lang="ru-RU" altLang="ru-RU" sz="1600" b="1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playone.ru/images/softimages/10-2013/svoya-igra/svoya-igr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41" y="219824"/>
            <a:ext cx="11820267" cy="53042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55526"/>
            <a:ext cx="3357586" cy="7500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09303"/>
            <a:ext cx="3357586" cy="80367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 </a:t>
            </a:r>
            <a:endParaRPr lang="ru-RU" sz="3200" dirty="0" smtClean="0"/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716659"/>
            <a:ext cx="3357586" cy="76206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305624"/>
            <a:ext cx="3357586" cy="8036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ДЕНЬГИ НА РУСИ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912979"/>
            <a:ext cx="3357586" cy="8036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Производство и воспроизводство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478725"/>
            <a:ext cx="3357586" cy="738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786182" y="555526"/>
            <a:ext cx="857256" cy="642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662687"/>
            <a:ext cx="714380" cy="4822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4" action="ppaction://hlinksldjump"/>
              </a:rPr>
              <a:t>300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00892" y="662687"/>
            <a:ext cx="714380" cy="482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001024" y="662687"/>
            <a:ext cx="714380" cy="482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1466365"/>
            <a:ext cx="714380" cy="482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00760" y="1466365"/>
            <a:ext cx="714380" cy="482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00892" y="1466365"/>
            <a:ext cx="714380" cy="482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001024" y="1466365"/>
            <a:ext cx="714380" cy="482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929058" y="2270042"/>
            <a:ext cx="714380" cy="482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2270042"/>
            <a:ext cx="714380" cy="482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000760" y="2270042"/>
            <a:ext cx="714380" cy="482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000892" y="2270042"/>
            <a:ext cx="714380" cy="482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001024" y="2270042"/>
            <a:ext cx="714380" cy="482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929058" y="4627496"/>
            <a:ext cx="714380" cy="482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929190" y="4627496"/>
            <a:ext cx="714380" cy="482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000760" y="4627496"/>
            <a:ext cx="714380" cy="482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000892" y="4627496"/>
            <a:ext cx="714380" cy="482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8001024" y="4622742"/>
            <a:ext cx="714380" cy="482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857620" y="662687"/>
            <a:ext cx="714380" cy="482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hlinkClick r:id="rId5" action="ppaction://hlinksldjump"/>
          </p:cNvPr>
          <p:cNvSpPr txBox="1"/>
          <p:nvPr/>
        </p:nvSpPr>
        <p:spPr>
          <a:xfrm>
            <a:off x="3857620" y="71626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hlinkClick r:id="rId5" action="ppaction://hlinksldjump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hlinkClick r:id="rId5" action="ppaction://hlinksldjump"/>
              </a:rPr>
              <a:t>100</a:t>
            </a:r>
            <a:endParaRPr lang="ru-RU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29454" y="716266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001024" y="716266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929190" y="662687"/>
            <a:ext cx="714380" cy="4822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4929190" y="691489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6" action="ppaction://hlinksldjump"/>
              </a:rPr>
              <a:t>200</a:t>
            </a:r>
            <a:endParaRPr lang="ru-RU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025972" y="66230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7" action="ppaction://hlinksldjump"/>
              </a:rPr>
              <a:t>400</a:t>
            </a:r>
            <a:endParaRPr lang="ru-RU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8028384" y="66230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8" action="ppaction://hlinksldjump"/>
              </a:rPr>
              <a:t>500</a:t>
            </a:r>
            <a:endParaRPr lang="ru-RU" sz="2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000760" y="1437564"/>
            <a:ext cx="714380" cy="4822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9" action="ppaction://hlinksldjump"/>
              </a:rPr>
              <a:t>300</a:t>
            </a:r>
            <a:endParaRPr lang="ru-RU" sz="2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932040" y="145439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10" action="ppaction://hlinksldjump"/>
              </a:rPr>
              <a:t>200</a:t>
            </a:r>
            <a:endParaRPr lang="ru-RU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020272" y="145439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11" action="ppaction://hlinksldjump"/>
              </a:rPr>
              <a:t>400</a:t>
            </a:r>
            <a:endParaRPr lang="ru-RU" sz="2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028384" y="1424773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12" action="ppaction://hlinksldjump"/>
              </a:rPr>
              <a:t>500</a:t>
            </a:r>
            <a:endParaRPr lang="ru-RU" sz="2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000760" y="2294820"/>
            <a:ext cx="714380" cy="4822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13" action="ppaction://hlinksldjump"/>
              </a:rPr>
              <a:t>300</a:t>
            </a:r>
            <a:endParaRPr lang="ru-RU" sz="2400" b="1" dirty="0"/>
          </a:p>
        </p:txBody>
      </p:sp>
      <p:sp>
        <p:nvSpPr>
          <p:cNvPr id="71" name="TextBox 70">
            <a:hlinkClick r:id="rId14" action="ppaction://hlinksldjump"/>
          </p:cNvPr>
          <p:cNvSpPr txBox="1"/>
          <p:nvPr/>
        </p:nvSpPr>
        <p:spPr>
          <a:xfrm>
            <a:off x="3930768" y="2288869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hlinkClick r:id="rId14" action="ppaction://hlinksldjump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hlinkClick r:id="rId14" action="ppaction://hlinksldjump"/>
              </a:rPr>
              <a:t>100</a:t>
            </a:r>
            <a:endParaRPr lang="ru-RU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932040" y="2288869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15" action="ppaction://hlinksldjump"/>
              </a:rPr>
              <a:t>200</a:t>
            </a:r>
            <a:endParaRPr lang="ru-RU" sz="2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025972" y="2288869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16" action="ppaction://hlinksldjump"/>
              </a:rPr>
              <a:t>400</a:t>
            </a:r>
            <a:endParaRPr lang="ru-RU" sz="2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8028384" y="2288869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17" action="ppaction://hlinksldjump"/>
              </a:rPr>
              <a:t>500</a:t>
            </a:r>
            <a:endParaRPr lang="ru-RU" sz="24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6000760" y="4627496"/>
            <a:ext cx="714380" cy="4822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" action="ppaction://noaction"/>
              </a:rPr>
              <a:t>300</a:t>
            </a:r>
            <a:endParaRPr lang="ru-RU" sz="2400" b="1" dirty="0"/>
          </a:p>
        </p:txBody>
      </p:sp>
      <p:sp>
        <p:nvSpPr>
          <p:cNvPr id="92" name="TextBox 91">
            <a:hlinkClick r:id="rId14" action="ppaction://hlinksldjump"/>
          </p:cNvPr>
          <p:cNvSpPr txBox="1"/>
          <p:nvPr/>
        </p:nvSpPr>
        <p:spPr>
          <a:xfrm>
            <a:off x="3857620" y="4681075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hlinkClick r:id="" action="ppaction://noaction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hlinkClick r:id="" action="ppaction://noaction"/>
              </a:rPr>
              <a:t>100</a:t>
            </a:r>
            <a:endParaRPr lang="ru-RU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932040" y="4665133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" action="ppaction://noaction"/>
              </a:rPr>
              <a:t>200</a:t>
            </a:r>
            <a:endParaRPr lang="ru-RU" sz="24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7020272" y="462274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" action="ppaction://noaction"/>
              </a:rPr>
              <a:t>400</a:t>
            </a:r>
            <a:endParaRPr lang="ru-RU" sz="24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8028384" y="462274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" action="ppaction://noaction"/>
              </a:rPr>
              <a:t>500</a:t>
            </a:r>
            <a:endParaRPr lang="ru-RU" sz="24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251520" y="627534"/>
            <a:ext cx="35296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Об экономике с улыбкой</a:t>
            </a:r>
          </a:p>
          <a:p>
            <a:endParaRPr lang="ru-RU" dirty="0"/>
          </a:p>
        </p:txBody>
      </p:sp>
      <p:sp>
        <p:nvSpPr>
          <p:cNvPr id="83" name="Прямоугольник 82">
            <a:hlinkClick r:id="rId18" action="ppaction://hlinksldjump"/>
          </p:cNvPr>
          <p:cNvSpPr/>
          <p:nvPr/>
        </p:nvSpPr>
        <p:spPr>
          <a:xfrm>
            <a:off x="3851920" y="1454390"/>
            <a:ext cx="714380" cy="5040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hlinkClick r:id="rId18" action="ppaction://hlinksldjump"/>
              </a:rPr>
              <a:t>100</a:t>
            </a:r>
            <a:endParaRPr lang="ru-RU" dirty="0"/>
          </a:p>
        </p:txBody>
      </p:sp>
      <p:sp>
        <p:nvSpPr>
          <p:cNvPr id="85" name="TextBox 84"/>
          <p:cNvSpPr txBox="1"/>
          <p:nvPr/>
        </p:nvSpPr>
        <p:spPr>
          <a:xfrm>
            <a:off x="755576" y="2309194"/>
            <a:ext cx="265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ДЕНЬГИ И ВАЛЮТА</a:t>
            </a:r>
            <a:endParaRPr lang="ru-RU" sz="2400" dirty="0"/>
          </a:p>
        </p:txBody>
      </p:sp>
      <p:pic>
        <p:nvPicPr>
          <p:cNvPr id="81" name="Picture 2" descr="https://xplayone.ru/images/softimages/10-2013/svoya-igra/svoya-igra-2.jpg"/>
          <p:cNvPicPr>
            <a:picLocks noChangeAspect="1" noChangeArrowheads="1"/>
          </p:cNvPicPr>
          <p:nvPr/>
        </p:nvPicPr>
        <p:blipFill>
          <a:blip r:embed="rId3" cstate="print"/>
          <a:srcRect t="96386" r="27206" b="2256"/>
          <a:stretch>
            <a:fillRect/>
          </a:stretch>
        </p:blipFill>
        <p:spPr bwMode="auto">
          <a:xfrm>
            <a:off x="-252536" y="4443958"/>
            <a:ext cx="12906672" cy="1080120"/>
          </a:xfrm>
          <a:prstGeom prst="rect">
            <a:avLst/>
          </a:prstGeom>
          <a:noFill/>
        </p:spPr>
      </p:pic>
      <p:pic>
        <p:nvPicPr>
          <p:cNvPr id="84" name="Picture 2" descr="https://xplayone.ru/images/softimages/10-2013/svoya-igra/svoya-igra-2.jpg"/>
          <p:cNvPicPr>
            <a:picLocks noChangeAspect="1" noChangeArrowheads="1"/>
          </p:cNvPicPr>
          <p:nvPr/>
        </p:nvPicPr>
        <p:blipFill>
          <a:blip r:embed="rId3" cstate="print"/>
          <a:srcRect t="96386" r="27206" b="2256"/>
          <a:stretch>
            <a:fillRect/>
          </a:stretch>
        </p:blipFill>
        <p:spPr bwMode="auto">
          <a:xfrm rot="5400000">
            <a:off x="-2726038" y="2459547"/>
            <a:ext cx="5452073" cy="532978"/>
          </a:xfrm>
          <a:prstGeom prst="rect">
            <a:avLst/>
          </a:prstGeom>
          <a:noFill/>
        </p:spPr>
      </p:pic>
      <p:pic>
        <p:nvPicPr>
          <p:cNvPr id="86" name="Picture 2" descr="https://xplayone.ru/images/softimages/10-2013/svoya-igra/svoya-igra-2.jpg"/>
          <p:cNvPicPr>
            <a:picLocks noChangeAspect="1" noChangeArrowheads="1"/>
          </p:cNvPicPr>
          <p:nvPr/>
        </p:nvPicPr>
        <p:blipFill>
          <a:blip r:embed="rId3" cstate="print"/>
          <a:srcRect t="96386" r="27206" b="2256"/>
          <a:stretch>
            <a:fillRect/>
          </a:stretch>
        </p:blipFill>
        <p:spPr bwMode="auto">
          <a:xfrm>
            <a:off x="-252536" y="-596602"/>
            <a:ext cx="12834664" cy="1080120"/>
          </a:xfrm>
          <a:prstGeom prst="rect">
            <a:avLst/>
          </a:prstGeom>
          <a:noFill/>
        </p:spPr>
      </p:pic>
      <p:sp>
        <p:nvSpPr>
          <p:cNvPr id="87" name="TextBox 86"/>
          <p:cNvSpPr txBox="1"/>
          <p:nvPr/>
        </p:nvSpPr>
        <p:spPr>
          <a:xfrm>
            <a:off x="434975" y="3872865"/>
            <a:ext cx="38182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Экономическая система</a:t>
            </a:r>
            <a:endParaRPr lang="ru-RU" sz="2000" dirty="0"/>
          </a:p>
        </p:txBody>
      </p:sp>
      <p:sp>
        <p:nvSpPr>
          <p:cNvPr id="80" name="Прямоугольник 79">
            <a:hlinkClick r:id="rId19" action="ppaction://hlinksldjump"/>
          </p:cNvPr>
          <p:cNvSpPr/>
          <p:nvPr/>
        </p:nvSpPr>
        <p:spPr>
          <a:xfrm>
            <a:off x="3779912" y="3075806"/>
            <a:ext cx="472997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hlinkClick r:id="rId19" action="ppaction://hlinksldjump"/>
              </a:rPr>
              <a:t>10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88" name="Прямоугольник 87">
            <a:hlinkClick r:id="rId20" action="ppaction://hlinksldjump"/>
          </p:cNvPr>
          <p:cNvSpPr/>
          <p:nvPr/>
        </p:nvSpPr>
        <p:spPr>
          <a:xfrm>
            <a:off x="5796136" y="3075806"/>
            <a:ext cx="472997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hlinkClick r:id="rId20" action="ppaction://hlinksldjump"/>
              </a:rPr>
              <a:t>50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89" name="Прямоугольник 88">
            <a:hlinkClick r:id="rId21" action="ppaction://hlinksldjump"/>
          </p:cNvPr>
          <p:cNvSpPr/>
          <p:nvPr/>
        </p:nvSpPr>
        <p:spPr>
          <a:xfrm>
            <a:off x="6300192" y="3075806"/>
            <a:ext cx="472997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hlinkClick r:id="rId21" action="ppaction://hlinksldjump"/>
              </a:rPr>
              <a:t>60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90" name="Прямоугольник 89">
            <a:hlinkClick r:id="rId22" action="ppaction://hlinksldjump"/>
          </p:cNvPr>
          <p:cNvSpPr/>
          <p:nvPr/>
        </p:nvSpPr>
        <p:spPr>
          <a:xfrm>
            <a:off x="6876256" y="3075806"/>
            <a:ext cx="472997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hlinkClick r:id="rId22" action="ppaction://hlinksldjump"/>
              </a:rPr>
              <a:t>70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96" name="Прямоугольник 95">
            <a:hlinkClick r:id="rId23" action="ppaction://hlinksldjump"/>
          </p:cNvPr>
          <p:cNvSpPr/>
          <p:nvPr/>
        </p:nvSpPr>
        <p:spPr>
          <a:xfrm>
            <a:off x="8316416" y="3075806"/>
            <a:ext cx="540568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hlinkClick r:id="rId23" action="ppaction://hlinksldjump"/>
              </a:rPr>
              <a:t>100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97" name="Прямоугольник 96">
            <a:hlinkClick r:id="rId24" action="ppaction://hlinksldjump"/>
          </p:cNvPr>
          <p:cNvSpPr/>
          <p:nvPr/>
        </p:nvSpPr>
        <p:spPr>
          <a:xfrm>
            <a:off x="7380312" y="3075806"/>
            <a:ext cx="472997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hlinkClick r:id="rId24" action="ppaction://hlinksldjump"/>
              </a:rPr>
              <a:t>80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98" name="Прямоугольник 97">
            <a:hlinkClick r:id="rId25" action="ppaction://hlinksldjump"/>
          </p:cNvPr>
          <p:cNvSpPr/>
          <p:nvPr/>
        </p:nvSpPr>
        <p:spPr>
          <a:xfrm>
            <a:off x="7884368" y="3075806"/>
            <a:ext cx="472997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hlinkClick r:id="rId25" action="ppaction://hlinksldjump"/>
              </a:rPr>
              <a:t>90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99" name="Прямоугольник 98">
            <a:hlinkClick r:id="rId26" action="ppaction://hlinksldjump"/>
          </p:cNvPr>
          <p:cNvSpPr/>
          <p:nvPr/>
        </p:nvSpPr>
        <p:spPr>
          <a:xfrm>
            <a:off x="4247455" y="3075806"/>
            <a:ext cx="468561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bg2"/>
                </a:solidFill>
              </a:rPr>
              <a:t>20</a:t>
            </a:r>
            <a:endParaRPr lang="ru-RU" b="1" u="sng" dirty="0">
              <a:solidFill>
                <a:schemeClr val="bg2"/>
              </a:solidFill>
            </a:endParaRPr>
          </a:p>
        </p:txBody>
      </p:sp>
      <p:sp>
        <p:nvSpPr>
          <p:cNvPr id="100" name="Прямоугольник 99">
            <a:hlinkClick r:id="rId27" action="ppaction://hlinksldjump"/>
          </p:cNvPr>
          <p:cNvSpPr/>
          <p:nvPr/>
        </p:nvSpPr>
        <p:spPr>
          <a:xfrm>
            <a:off x="4823519" y="3075806"/>
            <a:ext cx="472997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hlinkClick r:id="rId27" action="ppaction://hlinksldjump"/>
              </a:rPr>
              <a:t>30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101" name="Прямоугольник 100">
            <a:hlinkClick r:id="rId28" action="ppaction://hlinksldjump"/>
          </p:cNvPr>
          <p:cNvSpPr/>
          <p:nvPr/>
        </p:nvSpPr>
        <p:spPr>
          <a:xfrm>
            <a:off x="5292080" y="3075806"/>
            <a:ext cx="472997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bg2"/>
                </a:solidFill>
              </a:rPr>
              <a:t>40</a:t>
            </a:r>
            <a:endParaRPr lang="ru-RU" b="1" u="sng" dirty="0">
              <a:solidFill>
                <a:schemeClr val="bg2"/>
              </a:solidFill>
            </a:endParaRPr>
          </a:p>
        </p:txBody>
      </p:sp>
      <p:sp>
        <p:nvSpPr>
          <p:cNvPr id="102" name="Прямоугольник 101">
            <a:hlinkClick r:id="rId19" action="ppaction://hlinksldjump"/>
          </p:cNvPr>
          <p:cNvSpPr/>
          <p:nvPr/>
        </p:nvSpPr>
        <p:spPr>
          <a:xfrm>
            <a:off x="3779912" y="3795886"/>
            <a:ext cx="472997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hlinkClick r:id="rId29" action="ppaction://hlinksldjump"/>
              </a:rPr>
              <a:t>10</a:t>
            </a:r>
            <a:endParaRPr lang="ru-RU" b="1" u="sng" dirty="0" smtClean="0">
              <a:solidFill>
                <a:srgbClr val="C00000"/>
              </a:solidFill>
            </a:endParaRPr>
          </a:p>
        </p:txBody>
      </p:sp>
      <p:sp>
        <p:nvSpPr>
          <p:cNvPr id="103" name="Прямоугольник 102">
            <a:hlinkClick r:id="rId20" action="ppaction://hlinksldjump"/>
          </p:cNvPr>
          <p:cNvSpPr/>
          <p:nvPr/>
        </p:nvSpPr>
        <p:spPr>
          <a:xfrm>
            <a:off x="5796136" y="3795886"/>
            <a:ext cx="472997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hlinkClick r:id="rId30" action="ppaction://hlinksldjump"/>
              </a:rPr>
              <a:t>50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104" name="Прямоугольник 103">
            <a:hlinkClick r:id="rId21" action="ppaction://hlinksldjump"/>
          </p:cNvPr>
          <p:cNvSpPr/>
          <p:nvPr/>
        </p:nvSpPr>
        <p:spPr>
          <a:xfrm>
            <a:off x="6300192" y="3795886"/>
            <a:ext cx="472997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hlinkClick r:id="rId31" action="ppaction://hlinksldjump"/>
              </a:rPr>
              <a:t>60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105" name="Прямоугольник 104">
            <a:hlinkClick r:id="rId32" action="ppaction://hlinksldjump"/>
          </p:cNvPr>
          <p:cNvSpPr/>
          <p:nvPr/>
        </p:nvSpPr>
        <p:spPr>
          <a:xfrm>
            <a:off x="6876256" y="3795886"/>
            <a:ext cx="472997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bg2"/>
                </a:solidFill>
              </a:rPr>
              <a:t>70</a:t>
            </a:r>
            <a:endParaRPr lang="ru-RU" b="1" u="sng" dirty="0">
              <a:solidFill>
                <a:schemeClr val="bg2"/>
              </a:solidFill>
            </a:endParaRPr>
          </a:p>
        </p:txBody>
      </p:sp>
      <p:sp>
        <p:nvSpPr>
          <p:cNvPr id="106" name="Прямоугольник 105">
            <a:hlinkClick r:id="rId23" action="ppaction://hlinksldjump"/>
          </p:cNvPr>
          <p:cNvSpPr/>
          <p:nvPr/>
        </p:nvSpPr>
        <p:spPr>
          <a:xfrm>
            <a:off x="8316416" y="3795886"/>
            <a:ext cx="540568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hlinkClick r:id="rId23" action="ppaction://hlinksldjump"/>
              </a:rPr>
              <a:t>100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107" name="Прямоугольник 106">
            <a:hlinkClick r:id="rId33" action="ppaction://hlinksldjump"/>
          </p:cNvPr>
          <p:cNvSpPr/>
          <p:nvPr/>
        </p:nvSpPr>
        <p:spPr>
          <a:xfrm>
            <a:off x="7380312" y="3795886"/>
            <a:ext cx="472997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bg2"/>
                </a:solidFill>
              </a:rPr>
              <a:t>80</a:t>
            </a:r>
            <a:endParaRPr lang="ru-RU" b="1" u="sng" dirty="0">
              <a:solidFill>
                <a:schemeClr val="bg2"/>
              </a:solidFill>
            </a:endParaRPr>
          </a:p>
        </p:txBody>
      </p:sp>
      <p:sp>
        <p:nvSpPr>
          <p:cNvPr id="108" name="Прямоугольник 107">
            <a:hlinkClick r:id="rId34" action="ppaction://hlinksldjump"/>
          </p:cNvPr>
          <p:cNvSpPr/>
          <p:nvPr/>
        </p:nvSpPr>
        <p:spPr>
          <a:xfrm>
            <a:off x="7884368" y="3795886"/>
            <a:ext cx="472997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bg2"/>
                </a:solidFill>
              </a:rPr>
              <a:t>90</a:t>
            </a:r>
            <a:endParaRPr lang="ru-RU" b="1" u="sng" dirty="0">
              <a:solidFill>
                <a:schemeClr val="bg2"/>
              </a:solidFill>
            </a:endParaRPr>
          </a:p>
        </p:txBody>
      </p:sp>
      <p:sp>
        <p:nvSpPr>
          <p:cNvPr id="109" name="Прямоугольник 108">
            <a:hlinkClick r:id="rId26" action="ppaction://hlinksldjump"/>
          </p:cNvPr>
          <p:cNvSpPr/>
          <p:nvPr/>
        </p:nvSpPr>
        <p:spPr>
          <a:xfrm>
            <a:off x="4247455" y="3795886"/>
            <a:ext cx="472997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hlinkClick r:id="rId35" action="ppaction://hlinksldjump"/>
              </a:rPr>
              <a:t>20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110" name="Прямоугольник 109">
            <a:hlinkClick r:id="rId36" action="ppaction://hlinksldjump"/>
          </p:cNvPr>
          <p:cNvSpPr/>
          <p:nvPr/>
        </p:nvSpPr>
        <p:spPr>
          <a:xfrm>
            <a:off x="4823519" y="3795886"/>
            <a:ext cx="472997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bg2"/>
                </a:solidFill>
              </a:rPr>
              <a:t>30</a:t>
            </a:r>
            <a:endParaRPr lang="ru-RU" b="1" u="sng" dirty="0">
              <a:solidFill>
                <a:schemeClr val="bg2"/>
              </a:solidFill>
            </a:endParaRPr>
          </a:p>
        </p:txBody>
      </p:sp>
      <p:sp>
        <p:nvSpPr>
          <p:cNvPr id="111" name="Прямоугольник 110">
            <a:hlinkClick r:id="rId37" action="ppaction://hlinksldjump"/>
          </p:cNvPr>
          <p:cNvSpPr/>
          <p:nvPr/>
        </p:nvSpPr>
        <p:spPr>
          <a:xfrm>
            <a:off x="5292080" y="3795886"/>
            <a:ext cx="472997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bg2"/>
                </a:solidFill>
              </a:rPr>
              <a:t>40</a:t>
            </a:r>
            <a:endParaRPr lang="ru-RU" b="1" u="sng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1842" y="-1306141"/>
            <a:ext cx="8856662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alt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alt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alt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В 18 веке при Екатерине </a:t>
            </a:r>
            <a:r>
              <a:rPr kumimoji="0" lang="en-US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II</a:t>
            </a:r>
            <a:endParaRPr kumimoji="0" lang="ru-RU" alt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http://historyblog.ru/wp-content/%D0%95%D0%BA%D0%B0%D1%82%D0%B5%D1%80%D0%B8%D0%BD%D0%B0-II.png"/>
          <p:cNvPicPr>
            <a:picLocks noChangeAspect="1" noChangeArrowheads="1"/>
          </p:cNvPicPr>
          <p:nvPr/>
        </p:nvPicPr>
        <p:blipFill>
          <a:blip r:embed="rId3" cstate="print"/>
          <a:srcRect t="8716" b="16604"/>
          <a:stretch>
            <a:fillRect/>
          </a:stretch>
        </p:blipFill>
        <p:spPr bwMode="auto">
          <a:xfrm>
            <a:off x="2915816" y="1867202"/>
            <a:ext cx="3384376" cy="3080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146548"/>
            <a:ext cx="8229600" cy="85725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sz="6000" b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900" dirty="0" smtClean="0">
                <a:latin typeface="Arial Black" pitchFamily="34" charset="0"/>
                <a:cs typeface="Arial" pitchFamily="34" charset="0"/>
              </a:rPr>
              <a:t>На Руси долгое время мерилом стоимостей была пушнина. Как называли эти деньги</a:t>
            </a:r>
            <a:r>
              <a:rPr lang="en-US" sz="4900" dirty="0" smtClean="0">
                <a:latin typeface="Arial Black" pitchFamily="34" charset="0"/>
                <a:cs typeface="Arial" pitchFamily="34" charset="0"/>
              </a:rPr>
              <a:t>?</a:t>
            </a:r>
            <a:r>
              <a:rPr lang="ru-RU" sz="49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49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cs typeface="Arial" pitchFamily="34" charset="0"/>
              </a:rPr>
              <a:t/>
            </a:r>
            <a:br>
              <a:rPr lang="ru-RU" sz="3600" dirty="0" smtClean="0">
                <a:cs typeface="Arial" pitchFamily="34" charset="0"/>
              </a:rPr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21171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КУНЫ, БЕЛЫ, ЛИСЫ</a:t>
            </a:r>
            <a:r>
              <a:rPr lang="ru-RU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0872" y="422051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ru-RU" alt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Номинальная</a:t>
            </a:r>
            <a:r>
              <a:rPr kumimoji="0" lang="ru-RU" alt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стоимость </a:t>
            </a:r>
            <a:r>
              <a:rPr lang="ru-RU" altLang="ru-RU" sz="3200" dirty="0" smtClean="0">
                <a:latin typeface="Arial Black" pitchFamily="34" charset="0"/>
              </a:rPr>
              <a:t>монет </a:t>
            </a:r>
            <a:r>
              <a:rPr kumimoji="0" lang="ru-RU" alt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на Руси приравнивалась: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ru-RU" alt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kumimoji="0" lang="ru-RU" alt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1 руб. = 100 коп.          </a:t>
            </a:r>
            <a:r>
              <a:rPr kumimoji="0" lang="en-US" alt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kumimoji="0" lang="ru-RU" alt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Алтын =</a:t>
            </a:r>
            <a:r>
              <a:rPr kumimoji="0" lang="en-US" alt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?</a:t>
            </a:r>
            <a:endParaRPr kumimoji="0" lang="ru-RU" alt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ru-RU" alt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Полтина = </a:t>
            </a:r>
            <a:r>
              <a:rPr kumimoji="0" lang="en-US" alt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?</a:t>
            </a:r>
            <a:r>
              <a:rPr kumimoji="0" lang="ru-RU" alt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              </a:t>
            </a:r>
            <a:r>
              <a:rPr kumimoji="0" lang="en-US" alt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    </a:t>
            </a:r>
            <a:r>
              <a:rPr kumimoji="0" lang="ru-RU" alt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Грош =</a:t>
            </a:r>
            <a:r>
              <a:rPr kumimoji="0" lang="en-US" alt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?</a:t>
            </a:r>
            <a:endParaRPr kumimoji="0" lang="ru-RU" alt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ru-RU" alt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Гривенник =</a:t>
            </a:r>
            <a:r>
              <a:rPr kumimoji="0" lang="en-US" alt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?</a:t>
            </a:r>
            <a:endParaRPr kumimoji="0" lang="ru-RU" alt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ru-RU" alt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Пятак =</a:t>
            </a:r>
            <a:r>
              <a:rPr kumimoji="0" lang="en-US" alt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?</a:t>
            </a:r>
            <a:endParaRPr kumimoji="0" lang="ru-RU" alt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alt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69215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1 руб. = 100 коп.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Полтина = 50 коп.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Гривенник = 10 коп.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Пятак = 5 коп.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Алтын = 3 коп.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Грош = 2 коп.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endParaRPr kumimoji="0" lang="ru-RU" alt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5584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К полноценным деньгам относятся…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27734"/>
            <a:ext cx="7856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latin typeface="Arial Black" pitchFamily="34" charset="0"/>
                <a:cs typeface="Arial" pitchFamily="34" charset="0"/>
              </a:rPr>
              <a:t>ЗОЛОТЫЕ И СЕРЕБРЯННЫЕ МОНЕТЫ</a:t>
            </a:r>
            <a:endParaRPr lang="ru-RU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769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Неполноценные деньги – это…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956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…БУМАЖНЫЕ ДЕНЬГИ И БИЛОННЫЕ МОНЕТЫ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7694"/>
            <a:ext cx="8229600" cy="85725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Наличные деньги – это…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2003"/>
            <a:ext cx="8229600" cy="4165971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Arial Black" pitchFamily="34" charset="0"/>
              </a:rPr>
              <a:t>Этим предметом можно грести деньги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769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ДЕНЬГИ НА РУКАХ ФИЗИЧЕСКИХ ЛИЦ И ОСТАТКИ В КАССАХ ЮРИДИЧНСКИХ ЛИЦ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91630"/>
            <a:ext cx="8229600" cy="2005731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 Black" pitchFamily="34" charset="0"/>
              </a:rPr>
              <a:t>Эта «почтовая принадлежность» в 2002 году вышла из обращения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tmagazine.ru/uploads/content/%D0%BD%D0%B5%D0%B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483518"/>
            <a:ext cx="5976663" cy="3168352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/>
          <p:nvPr/>
        </p:nvSpPr>
        <p:spPr>
          <a:xfrm>
            <a:off x="467544" y="3857798"/>
            <a:ext cx="8229600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НЕМЕЦКАЯ МАРКА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3288665"/>
          </a:xfrm>
        </p:spPr>
        <p:txBody>
          <a:bodyPr>
            <a:normAutofit/>
          </a:bodyPr>
          <a:lstStyle/>
          <a:p>
            <a:r>
              <a:rPr lang="ru-RU" altLang="en-US" sz="4800" dirty="0">
                <a:latin typeface="Arial Black" pitchFamily="34" charset="0"/>
              </a:rPr>
              <a:t>Свободно конвертируемая валюта-это...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4165600"/>
          </a:xfrm>
        </p:spPr>
        <p:txBody>
          <a:bodyPr>
            <a:normAutofit/>
          </a:bodyPr>
          <a:lstStyle/>
          <a:p>
            <a:r>
              <a:rPr lang="ru-RU" altLang="en-US" sz="3600" dirty="0" smtClean="0">
                <a:latin typeface="Arial Black" pitchFamily="34" charset="0"/>
              </a:rPr>
              <a:t>Валюта, которая </a:t>
            </a:r>
            <a:r>
              <a:rPr lang="ru-RU" altLang="en-US" sz="3600" dirty="0">
                <a:latin typeface="Arial Black" pitchFamily="34" charset="0"/>
              </a:rPr>
              <a:t>имеет свободное хождение на мировом рынке и обслуживающая экспортно-импортные сделки. (доллар</a:t>
            </a:r>
            <a:r>
              <a:rPr lang="ru-RU" altLang="en-US" sz="3600" dirty="0" smtClean="0">
                <a:latin typeface="Arial Black" pitchFamily="34" charset="0"/>
              </a:rPr>
              <a:t>, евро, иена, юань </a:t>
            </a:r>
            <a:r>
              <a:rPr lang="ru-RU" altLang="en-US" sz="3600" dirty="0">
                <a:latin typeface="Arial Black" pitchFamily="34" charset="0"/>
              </a:rPr>
              <a:t>и др.)</a:t>
            </a:r>
          </a:p>
        </p:txBody>
      </p:sp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2367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Факторы производства – это…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23678"/>
            <a:ext cx="8229600" cy="13773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Часть ресурсов, которая непосредственно используется в процессе данного производства.</a:t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95686"/>
            <a:ext cx="8229600" cy="857250"/>
          </a:xfrm>
        </p:spPr>
        <p:txBody>
          <a:bodyPr>
            <a:noAutofit/>
          </a:bodyPr>
          <a:lstStyle/>
          <a:p>
            <a:r>
              <a:rPr lang="ru-RU" altLang="en-US" sz="4800" dirty="0" smtClean="0">
                <a:latin typeface="Arial Black" pitchFamily="34" charset="0"/>
              </a:rPr>
              <a:t>Основной проблемой экономики является...</a:t>
            </a:r>
            <a:br>
              <a:rPr lang="ru-RU" altLang="en-US" sz="4800" dirty="0" smtClean="0">
                <a:latin typeface="Arial Black" pitchFamily="34" charset="0"/>
              </a:rPr>
            </a:br>
            <a:endParaRPr lang="ru-RU" sz="4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1171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altLang="en-US" b="1" dirty="0" smtClean="0">
                <a:latin typeface="Arial Black" pitchFamily="34" charset="0"/>
              </a:rPr>
              <a:t>Проблема ограниченности ресурсов</a:t>
            </a:r>
            <a:br>
              <a:rPr lang="ru-RU" altLang="en-US" b="1" dirty="0" smtClean="0">
                <a:latin typeface="Arial Black" pitchFamily="34" charset="0"/>
              </a:rPr>
            </a:b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"/>
          <p:cNvSpPr txBox="1"/>
          <p:nvPr/>
        </p:nvSpPr>
        <p:spPr>
          <a:xfrm>
            <a:off x="539552" y="195486"/>
            <a:ext cx="8229600" cy="10115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Что представлено на данном графике?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4" name="Picture 2" descr="https://upload.wikimedia.org/wikipedia/ru/thumb/c/c5/Kr-pr-vozm.jpg/250px-Kr-pr-vozm.jpg"/>
          <p:cNvPicPr>
            <a:picLocks noChangeAspect="1" noChangeArrowheads="1"/>
          </p:cNvPicPr>
          <p:nvPr/>
        </p:nvPicPr>
        <p:blipFill>
          <a:blip r:embed="rId2" cstate="print"/>
          <a:srcRect t="8163"/>
          <a:stretch>
            <a:fillRect/>
          </a:stretch>
        </p:blipFill>
        <p:spPr bwMode="auto">
          <a:xfrm>
            <a:off x="2843808" y="1707654"/>
            <a:ext cx="3606801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/>
          <p:nvPr/>
        </p:nvSpPr>
        <p:spPr>
          <a:xfrm>
            <a:off x="302840" y="267494"/>
            <a:ext cx="8229600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Лопата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s://www.ridus.ru/images/2013/12/12/135400/in_article_df1122573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7654"/>
            <a:ext cx="4464496" cy="2949512"/>
          </a:xfrm>
          <a:prstGeom prst="rect">
            <a:avLst/>
          </a:prstGeom>
          <a:noFill/>
        </p:spPr>
      </p:pic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5572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Black" pitchFamily="34" charset="0"/>
              </a:rPr>
              <a:t>КРИВАЯ ПРОИЗВОДСТВЕННЫХ ВОЗМОЖНОСТЕЙ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11710"/>
            <a:ext cx="8229600" cy="85725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Воспроизводство – это..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1171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… это непрерывный, постоянно возобновляющийся процесс производства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0"/>
            <a:ext cx="8229600" cy="85725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Прибыль – это…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1171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altLang="en-US" dirty="0" smtClean="0">
                <a:latin typeface="Arial Black" charset="0"/>
              </a:rPr>
              <a:t>…ЭТО РАЗНИЦА МЕЖДУ СОВОКУПНЫМИ ДОХОДАМИ И СОВОКУПНЫМИ РАСХОДАМИ.</a:t>
            </a:r>
            <a:br>
              <a:rPr lang="ru-RU" altLang="en-US" dirty="0" smtClean="0">
                <a:latin typeface="Arial Black" charset="0"/>
              </a:rPr>
            </a:br>
            <a:endParaRPr lang="ru-RU" dirty="0"/>
          </a:p>
        </p:txBody>
      </p:sp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371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altLang="en-US" dirty="0" smtClean="0">
                <a:latin typeface="Arial Black" charset="0"/>
              </a:rPr>
              <a:t> Какие денежные фонды формируются из чистой прибыли предприятия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мещающее содержимое 2"/>
          <p:cNvSpPr txBox="1"/>
          <p:nvPr/>
        </p:nvSpPr>
        <p:spPr>
          <a:xfrm>
            <a:off x="395536" y="699542"/>
            <a:ext cx="8229600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ru-RU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charset="0"/>
                <a:ea typeface="+mn-ea"/>
                <a:cs typeface="+mn-cs"/>
              </a:rPr>
              <a:t>-Фонд развития производства;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ru-RU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charset="0"/>
                <a:ea typeface="+mn-ea"/>
                <a:cs typeface="+mn-cs"/>
              </a:rPr>
              <a:t>-Фонд экономического стимулирования работников;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ru-RU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charset="0"/>
                <a:ea typeface="+mn-ea"/>
                <a:cs typeface="+mn-cs"/>
              </a:rPr>
              <a:t>-Амартизационный фонд;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ru-RU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charset="0"/>
                <a:ea typeface="+mn-ea"/>
                <a:cs typeface="+mn-cs"/>
              </a:rPr>
              <a:t>-Резервный фонд и др.</a:t>
            </a:r>
            <a:endParaRPr kumimoji="0" lang="ru-RU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" y="1779905"/>
            <a:ext cx="8229600" cy="1525270"/>
          </a:xfrm>
        </p:spPr>
        <p:txBody>
          <a:bodyPr>
            <a:normAutofit fontScale="90000"/>
          </a:bodyPr>
          <a:lstStyle/>
          <a:p>
            <a:r>
              <a:rPr lang="ru-RU" altLang="en-US" dirty="0" smtClean="0">
                <a:latin typeface="Arial Black" charset="0"/>
              </a:rPr>
              <a:t>К основным </a:t>
            </a:r>
            <a:br>
              <a:rPr lang="ru-RU" altLang="en-US" dirty="0" smtClean="0">
                <a:latin typeface="Arial Black" charset="0"/>
              </a:rPr>
            </a:br>
            <a:r>
              <a:rPr lang="ru-RU" altLang="en-US" dirty="0" smtClean="0">
                <a:latin typeface="Arial Black" charset="0"/>
              </a:rPr>
              <a:t>   производственным </a:t>
            </a:r>
            <a:br>
              <a:rPr lang="ru-RU" altLang="en-US" dirty="0" smtClean="0">
                <a:latin typeface="Arial Black" charset="0"/>
              </a:rPr>
            </a:br>
            <a:r>
              <a:rPr lang="ru-RU" altLang="en-US" dirty="0" smtClean="0">
                <a:latin typeface="Arial Black" charset="0"/>
              </a:rPr>
              <a:t>   фондам относятся...</a:t>
            </a:r>
            <a:endParaRPr lang="ru-RU" altLang="en-US" dirty="0"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8371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altLang="en-US" dirty="0" smtClean="0">
                <a:latin typeface="Arial Black" charset="0"/>
              </a:rPr>
              <a:t>Производственные здания, сооружения, станки, машины, транспортные   средства и др.</a:t>
            </a:r>
            <a:endParaRPr lang="ru-RU" dirty="0"/>
          </a:p>
        </p:txBody>
      </p:sp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5572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altLang="en-US" dirty="0" smtClean="0">
                <a:latin typeface="Arial Black" charset="0"/>
              </a:rPr>
              <a:t>К оборотным фондам относятся...</a:t>
            </a:r>
            <a:br>
              <a:rPr lang="ru-RU" altLang="en-US" dirty="0" smtClean="0">
                <a:latin typeface="Arial Black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/>
          <p:nvPr/>
        </p:nvSpPr>
        <p:spPr>
          <a:xfrm>
            <a:off x="395536" y="915567"/>
            <a:ext cx="8229600" cy="33944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Название какой национальной валюты связано с деревом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?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970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altLang="en-US" dirty="0" smtClean="0">
                <a:latin typeface="Arial Black" charset="0"/>
              </a:rPr>
              <a:t>Сырье, материалы,</a:t>
            </a:r>
            <a:br>
              <a:rPr lang="ru-RU" altLang="en-US" dirty="0" smtClean="0">
                <a:latin typeface="Arial Black" charset="0"/>
              </a:rPr>
            </a:br>
            <a:r>
              <a:rPr lang="ru-RU" altLang="en-US" dirty="0" smtClean="0">
                <a:latin typeface="Arial Black" charset="0"/>
              </a:rPr>
              <a:t>топливо, электроэнергия и др.</a:t>
            </a:r>
            <a:br>
              <a:rPr lang="ru-RU" altLang="en-US" dirty="0" smtClean="0">
                <a:latin typeface="Arial Black" charset="0"/>
              </a:rPr>
            </a:br>
            <a:endParaRPr lang="ru-RU" dirty="0"/>
          </a:p>
        </p:txBody>
      </p:sp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956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charset="0"/>
              </a:rPr>
              <a:t>Физический износ основных производственных фондов зависит…</a:t>
            </a:r>
            <a:endParaRPr lang="ru-RU" dirty="0"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7734"/>
            <a:ext cx="8229600" cy="85725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… от времени и условий эксплуатации фондов</a:t>
            </a:r>
            <a:endParaRPr lang="ru-RU" sz="4800" b="1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956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charset="0"/>
              </a:rPr>
              <a:t>Моральный износ основных производственных фондов зависит…</a:t>
            </a:r>
            <a:endParaRPr lang="ru-RU" dirty="0"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200150"/>
            <a:ext cx="8229600" cy="15093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… </a:t>
            </a:r>
            <a:r>
              <a:rPr lang="ru-RU" dirty="0" smtClean="0">
                <a:latin typeface="Arial Black" charset="0"/>
              </a:rPr>
              <a:t>от внедрения в производство новых технологий и новых технических открытый</a:t>
            </a:r>
            <a:endParaRPr lang="ru-RU" dirty="0">
              <a:latin typeface="Arial Black" charset="0"/>
            </a:endParaRPr>
          </a:p>
        </p:txBody>
      </p:sp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9446"/>
            <a:ext cx="8229600" cy="3394472"/>
          </a:xfrm>
        </p:spPr>
        <p:txBody>
          <a:bodyPr>
            <a:normAutofit fontScale="675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latin typeface="Arial Black" pitchFamily="34" charset="0"/>
              </a:rPr>
              <a:t>Зарегистрированная</a:t>
            </a:r>
            <a:r>
              <a:rPr lang="ru-RU" sz="4000" b="1" dirty="0">
                <a:latin typeface="Arial Black" pitchFamily="34" charset="0"/>
              </a:rPr>
              <a:t>, в установленном законом порядке организация,которая имеет в собственности обособленное имущество и отвечает по  обязательствам этим имуществом, может от своего имени приобретать и осуществлять имущественные права, нести обязанности, быть истцом и ответчиком в суде, имеет статус...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139440"/>
          </a:xfrm>
        </p:spPr>
        <p:txBody>
          <a:bodyPr/>
          <a:lstStyle/>
          <a:p>
            <a:pPr>
              <a:buNone/>
            </a:pPr>
            <a:r>
              <a:rPr lang="ru-RU" altLang="en-US" dirty="0" smtClean="0"/>
              <a:t>             </a:t>
            </a:r>
            <a:endParaRPr lang="ru-RU" altLang="en-US" dirty="0"/>
          </a:p>
          <a:p>
            <a:endParaRPr lang="ru-RU" altLang="en-US" dirty="0"/>
          </a:p>
          <a:p>
            <a:pPr algn="ctr">
              <a:buNone/>
            </a:pPr>
            <a:r>
              <a:rPr lang="ru-RU" altLang="en-US" sz="4400" dirty="0" smtClean="0">
                <a:latin typeface="Arial Black" charset="0"/>
              </a:rPr>
              <a:t>… статус юридического </a:t>
            </a:r>
            <a:r>
              <a:rPr lang="ru-RU" altLang="en-US" sz="4400" dirty="0">
                <a:latin typeface="Arial Black" charset="0"/>
              </a:rPr>
              <a:t>лица</a:t>
            </a:r>
            <a:endParaRPr>
              <a:latin typeface="Arial Black" charset="0"/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67544" y="627534"/>
            <a:ext cx="8229600" cy="339447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400" dirty="0">
                <a:sym typeface="+mn-ea"/>
              </a:rPr>
              <a:t>   </a:t>
            </a:r>
            <a:r>
              <a:rPr lang="ru-RU" sz="4400" dirty="0" smtClean="0">
                <a:latin typeface="Arial Black" pitchFamily="34" charset="0"/>
                <a:sym typeface="+mn-ea"/>
              </a:rPr>
              <a:t>При </a:t>
            </a:r>
            <a:r>
              <a:rPr lang="ru-RU" sz="4400" dirty="0">
                <a:latin typeface="Arial Black" pitchFamily="34" charset="0"/>
                <a:sym typeface="+mn-ea"/>
              </a:rPr>
              <a:t>какой экономической системе вопросы: что, как и для кого производить решает </a:t>
            </a:r>
            <a:r>
              <a:rPr lang="ru-RU" sz="4400" dirty="0" smtClean="0">
                <a:latin typeface="Arial Black" pitchFamily="34" charset="0"/>
                <a:sym typeface="+mn-ea"/>
              </a:rPr>
              <a:t>         </a:t>
            </a:r>
            <a:r>
              <a:rPr lang="ru-RU" sz="4400" dirty="0">
                <a:latin typeface="Arial Black" pitchFamily="34" charset="0"/>
                <a:sym typeface="+mn-ea"/>
              </a:rPr>
              <a:t>государство?</a:t>
            </a:r>
          </a:p>
          <a:p>
            <a:endParaRPr lang="ru-R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880" y="1275606"/>
            <a:ext cx="8229600" cy="33944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/>
              <a:t>Командно-административной</a:t>
            </a:r>
          </a:p>
        </p:txBody>
      </p:sp>
      <p:sp>
        <p:nvSpPr>
          <p:cNvPr id="6" name="Овал 5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9620"/>
            <a:ext cx="8229600" cy="382524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4800" dirty="0" smtClean="0"/>
              <a:t> </a:t>
            </a:r>
          </a:p>
          <a:p>
            <a:pPr marL="0" indent="0" algn="ctr">
              <a:buNone/>
            </a:pPr>
            <a:r>
              <a:rPr lang="ru-RU" sz="4400" dirty="0">
                <a:latin typeface="Arial Black" pitchFamily="34" charset="0"/>
              </a:rPr>
              <a:t>    </a:t>
            </a:r>
            <a:r>
              <a:rPr lang="ru-RU" sz="4400" dirty="0" smtClean="0">
                <a:latin typeface="Arial Black" pitchFamily="34" charset="0"/>
              </a:rPr>
              <a:t>Экономическая </a:t>
            </a:r>
            <a:r>
              <a:rPr lang="ru-RU" sz="4400" dirty="0">
                <a:latin typeface="Arial Black" pitchFamily="34" charset="0"/>
              </a:rPr>
              <a:t>система, </a:t>
            </a:r>
          </a:p>
          <a:p>
            <a:pPr marL="0" indent="0" algn="ctr">
              <a:buNone/>
            </a:pPr>
            <a:r>
              <a:rPr lang="ru-RU" sz="4400" dirty="0">
                <a:latin typeface="Arial Black" pitchFamily="34" charset="0"/>
              </a:rPr>
              <a:t>     в которой очень сильны  </a:t>
            </a:r>
          </a:p>
          <a:p>
            <a:pPr marL="0" indent="0" algn="ctr">
              <a:buNone/>
            </a:pPr>
            <a:r>
              <a:rPr lang="ru-RU" sz="4400" dirty="0">
                <a:latin typeface="Arial Black" pitchFamily="34" charset="0"/>
              </a:rPr>
              <a:t>       </a:t>
            </a:r>
            <a:r>
              <a:rPr lang="ru-RU" sz="4400" dirty="0">
                <a:latin typeface="Arial Black" pitchFamily="34" charset="0"/>
                <a:sym typeface="+mn-ea"/>
              </a:rPr>
              <a:t>традиции и обычаи</a:t>
            </a:r>
            <a:r>
              <a:rPr lang="ru-RU" sz="4400" dirty="0">
                <a:latin typeface="Arial Black" pitchFamily="34" charset="0"/>
              </a:rPr>
              <a:t>...</a:t>
            </a:r>
            <a:endParaRPr sz="4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0.liveinternet.ru/images/attach/c/3/76/828/76828490_2005_1_krona_Sdvoen.jpg"/>
          <p:cNvPicPr>
            <a:picLocks noChangeAspect="1" noChangeArrowheads="1"/>
          </p:cNvPicPr>
          <p:nvPr/>
        </p:nvPicPr>
        <p:blipFill>
          <a:blip r:embed="rId2" cstate="print"/>
          <a:srcRect l="49958"/>
          <a:stretch>
            <a:fillRect/>
          </a:stretch>
        </p:blipFill>
        <p:spPr bwMode="auto">
          <a:xfrm>
            <a:off x="3131840" y="2067694"/>
            <a:ext cx="2596674" cy="2507456"/>
          </a:xfrm>
          <a:prstGeom prst="ellipse">
            <a:avLst/>
          </a:prstGeom>
          <a:noFill/>
        </p:spPr>
      </p:pic>
      <p:sp>
        <p:nvSpPr>
          <p:cNvPr id="4" name="Содержимое 6"/>
          <p:cNvSpPr txBox="1"/>
          <p:nvPr/>
        </p:nvSpPr>
        <p:spPr>
          <a:xfrm>
            <a:off x="2987824" y="699543"/>
            <a:ext cx="3240360" cy="11555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ru-RU" sz="7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КРОНА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3502"/>
            <a:ext cx="8229600" cy="33944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>
                <a:latin typeface="Arial Black" charset="0"/>
              </a:rPr>
              <a:t>Традиционная экономическая система</a:t>
            </a:r>
            <a:endParaRPr sz="5400">
              <a:latin typeface="Arial Black" charset="0"/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857250"/>
            <a:ext cx="8229600" cy="857250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51520" y="771550"/>
            <a:ext cx="8491855" cy="33947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en-US" dirty="0" smtClean="0">
                <a:latin typeface="Arial Black" pitchFamily="34" charset="0"/>
              </a:rPr>
              <a:t>Система </a:t>
            </a:r>
            <a:r>
              <a:rPr lang="ru-RU" altLang="en-US" dirty="0">
                <a:latin typeface="Arial Black" pitchFamily="34" charset="0"/>
              </a:rPr>
              <a:t>экономических отношений, основанная на частной собственности, свободе выбора, конкуренции, личном интересе и ограничивающая роль государства...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 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 dirty="0"/>
              <a:t>     </a:t>
            </a:r>
          </a:p>
          <a:p>
            <a:pPr>
              <a:buNone/>
            </a:pPr>
            <a:r>
              <a:rPr lang="ru-RU" altLang="en-US" dirty="0" smtClean="0">
                <a:latin typeface="Arial Black" charset="0"/>
              </a:rPr>
              <a:t> </a:t>
            </a:r>
            <a:r>
              <a:rPr lang="ru-RU" altLang="en-US" sz="4400" dirty="0">
                <a:latin typeface="Arial Black" charset="0"/>
              </a:rPr>
              <a:t>Рыночная экономика</a:t>
            </a:r>
            <a:endParaRPr sz="4400" dirty="0">
              <a:latin typeface="Arial Black" charset="0"/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955741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" y="257198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altLang="en-US" sz="3200"/>
              <a:t/>
            </a:r>
            <a:br>
              <a:rPr lang="ru-RU" altLang="en-US" sz="3200"/>
            </a:br>
            <a:endParaRPr lang="ru-RU" altLang="en-US" sz="32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38430" y="125095"/>
            <a:ext cx="8519160" cy="450659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altLang="en-US" sz="5400" dirty="0"/>
              <a:t>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altLang="en-US" sz="4400" dirty="0">
                <a:latin typeface="Arial Black" pitchFamily="34" charset="0"/>
              </a:rPr>
              <a:t>      </a:t>
            </a:r>
            <a:r>
              <a:rPr lang="ru-RU" altLang="en-US" sz="4400" dirty="0" smtClean="0">
                <a:latin typeface="Arial Black" pitchFamily="34" charset="0"/>
              </a:rPr>
              <a:t> В </a:t>
            </a:r>
            <a:r>
              <a:rPr lang="ru-RU" altLang="en-US" sz="4400" dirty="0">
                <a:latin typeface="Arial Black" pitchFamily="34" charset="0"/>
              </a:rPr>
              <a:t>1930 году из Центра в глубинку была отправлена депеша:  «Усильте заготовки...» и подпись   отправителя- Воробьев.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altLang="en-US" sz="4400" dirty="0">
                <a:latin typeface="Arial Black" pitchFamily="34" charset="0"/>
              </a:rPr>
              <a:t>      Телеграфистка ,передавая текст, фамилию отправителя    написала с маленькой буквы. В ответ на телеграмму, совхоз приступил к активному истреблению ни в чем  не повинных воробьев.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altLang="en-US" sz="4400" dirty="0">
                <a:latin typeface="Arial Black" pitchFamily="34" charset="0"/>
              </a:rPr>
              <a:t>      О какой экономической системе идет речь?</a:t>
            </a:r>
          </a:p>
          <a:p>
            <a:pPr marL="0" indent="0">
              <a:lnSpc>
                <a:spcPct val="150000"/>
              </a:lnSpc>
              <a:buNone/>
            </a:pPr>
            <a:endParaRPr lang="ru-R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06896" y="1985590"/>
            <a:ext cx="8229600" cy="1018208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altLang="en-US" sz="4000" dirty="0" smtClean="0">
                <a:latin typeface="Arial Black" charset="0"/>
              </a:rPr>
              <a:t>Командно-административной</a:t>
            </a:r>
            <a:endParaRPr lang="ru-RU" altLang="en-US" sz="4000" dirty="0">
              <a:latin typeface="Arial Black" charset="0"/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955741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altLang="en-US" dirty="0" smtClean="0"/>
              <a:t>           </a:t>
            </a:r>
          </a:p>
          <a:p>
            <a:pPr>
              <a:buNone/>
            </a:pPr>
            <a:r>
              <a:rPr lang="ru-RU" altLang="en-US" dirty="0" smtClean="0"/>
              <a:t>                    </a:t>
            </a:r>
            <a:r>
              <a:rPr lang="ru-RU" altLang="en-US" sz="3600" dirty="0" smtClean="0">
                <a:latin typeface="Arial Black" charset="0"/>
              </a:rPr>
              <a:t>Назовите типы   </a:t>
            </a:r>
          </a:p>
          <a:p>
            <a:pPr>
              <a:buNone/>
            </a:pPr>
            <a:r>
              <a:rPr lang="ru-RU" altLang="en-US" sz="3600" dirty="0" smtClean="0">
                <a:latin typeface="Arial Black" charset="0"/>
              </a:rPr>
              <a:t>     экономических систем</a:t>
            </a:r>
            <a:endParaRPr lang="ru-RU" altLang="en-US" sz="3600" dirty="0"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5656" y="555526"/>
            <a:ext cx="7086600" cy="509588"/>
          </a:xfrm>
          <a:effectLst>
            <a:outerShdw dist="56796" dir="1593903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latin typeface="Arial Black" pitchFamily="34" charset="0"/>
              </a:rPr>
              <a:t>Типы систем</a:t>
            </a:r>
            <a:r>
              <a:rPr lang="ru-RU" sz="4000" b="1" dirty="0" smtClean="0"/>
              <a:t>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2571750"/>
            <a:ext cx="5035105" cy="762695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dirty="0" smtClean="0">
                <a:latin typeface="Arial Black" pitchFamily="34" charset="0"/>
              </a:rPr>
              <a:t>             Командно-административная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110532" y="1714004"/>
            <a:ext cx="3095625" cy="509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r>
              <a:rPr kumimoji="0" lang="ru-RU" altLang="ru-RU" sz="2400" b="1" dirty="0" smtClean="0">
                <a:latin typeface="Arial Black" pitchFamily="34" charset="0"/>
              </a:rPr>
              <a:t>Традиционная</a:t>
            </a:r>
            <a:endParaRPr kumimoji="0" lang="ru-RU" altLang="ru-RU" sz="2400" b="1" dirty="0">
              <a:latin typeface="Arial Black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4499992" y="3507854"/>
            <a:ext cx="2232025" cy="5393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altLang="ru-RU" sz="2800" b="1" dirty="0">
                <a:latin typeface="Arial Black" pitchFamily="34" charset="0"/>
              </a:rPr>
              <a:t>Рыночная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609506" y="4090492"/>
            <a:ext cx="2952750" cy="5393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altLang="ru-RU" sz="2400" b="1" dirty="0">
                <a:latin typeface="Arial Black" pitchFamily="34" charset="0"/>
              </a:rPr>
              <a:t>Смешанная</a:t>
            </a:r>
            <a:r>
              <a:rPr kumimoji="0" lang="ru-RU" altLang="ru-RU" sz="3200" b="1" dirty="0"/>
              <a:t> </a:t>
            </a: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3342556" y="1119882"/>
            <a:ext cx="863600" cy="6477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4206156" y="1119883"/>
            <a:ext cx="431800" cy="1512094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5358681" y="1119882"/>
            <a:ext cx="360363" cy="2268141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6006382" y="1065113"/>
            <a:ext cx="1223963" cy="3025379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Овал 11">
            <a:hlinkClick r:id="rId2" action="ppaction://hlinksldjump"/>
          </p:cNvPr>
          <p:cNvSpPr/>
          <p:nvPr/>
        </p:nvSpPr>
        <p:spPr>
          <a:xfrm>
            <a:off x="7955741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4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4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4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4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  <p:bldP spid="20491" grpId="0"/>
      <p:bldP spid="20492" grpId="0" build="p"/>
      <p:bldP spid="20494" grpId="0" build="p"/>
      <p:bldP spid="20495" grpId="0" animBg="1"/>
      <p:bldP spid="20496" grpId="0" animBg="1"/>
      <p:bldP spid="20497" grpId="0" animBg="1"/>
      <p:bldP spid="2049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altLang="en-US" sz="5400" dirty="0"/>
              <a:t>   </a:t>
            </a:r>
            <a:r>
              <a:rPr lang="ru-RU" altLang="en-US" sz="5400" dirty="0" smtClean="0"/>
              <a:t> </a:t>
            </a:r>
            <a:r>
              <a:rPr lang="ru-RU" altLang="en-US" sz="4000" dirty="0">
                <a:latin typeface="Arial Black" charset="0"/>
              </a:rPr>
              <a:t>Собственность как экономическая категория</a:t>
            </a:r>
          </a:p>
          <a:p>
            <a:pPr>
              <a:buNone/>
            </a:pPr>
            <a:r>
              <a:rPr lang="ru-RU" altLang="en-US" sz="4000" dirty="0">
                <a:latin typeface="Arial Black" charset="0"/>
              </a:rPr>
              <a:t>  </a:t>
            </a:r>
            <a:r>
              <a:rPr lang="ru-RU" altLang="en-US" sz="4000" dirty="0" smtClean="0">
                <a:latin typeface="Arial Black" charset="0"/>
              </a:rPr>
              <a:t>    </a:t>
            </a:r>
            <a:r>
              <a:rPr lang="ru-RU" altLang="en-US" sz="4000" dirty="0">
                <a:latin typeface="Arial Black" charset="0"/>
              </a:rPr>
              <a:t>характеризует...</a:t>
            </a:r>
            <a:endParaRPr sz="4000" dirty="0"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altLang="en-US" sz="4000" dirty="0">
                <a:latin typeface="Arial Black" charset="0"/>
              </a:rPr>
              <a:t>  Отношения субъектов </a:t>
            </a:r>
          </a:p>
          <a:p>
            <a:pPr>
              <a:buNone/>
            </a:pPr>
            <a:r>
              <a:rPr lang="ru-RU" altLang="en-US" sz="4000" dirty="0">
                <a:latin typeface="Arial Black" charset="0"/>
              </a:rPr>
              <a:t>собственности к  </a:t>
            </a:r>
            <a:r>
              <a:rPr lang="ru-RU" altLang="en-US" sz="4000" dirty="0" smtClean="0">
                <a:latin typeface="Arial Black" charset="0"/>
              </a:rPr>
              <a:t>объекту</a:t>
            </a:r>
          </a:p>
          <a:p>
            <a:endParaRPr lang="ru-RU" altLang="en-US" sz="4000" dirty="0" smtClean="0">
              <a:latin typeface="Arial Black" charset="0"/>
            </a:endParaRPr>
          </a:p>
          <a:p>
            <a:pPr>
              <a:buNone/>
            </a:pPr>
            <a:r>
              <a:rPr lang="ru-RU" altLang="en-US" sz="4000" dirty="0" smtClean="0">
                <a:latin typeface="Arial Black" charset="0"/>
              </a:rPr>
              <a:t>                                        </a:t>
            </a:r>
            <a:endParaRPr lang="ru-RU" altLang="en-US" sz="4000" dirty="0">
              <a:latin typeface="Arial Black" charset="0"/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740352" y="3795886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altLang="en-US" sz="4000" dirty="0" smtClean="0">
                <a:latin typeface="Arial Black" charset="0"/>
              </a:rPr>
              <a:t>Основными </a:t>
            </a:r>
            <a:r>
              <a:rPr lang="ru-RU" altLang="en-US" sz="4000" dirty="0">
                <a:latin typeface="Arial Black" charset="0"/>
              </a:rPr>
              <a:t>субъектами собственности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4"/>
          <p:cNvSpPr txBox="1"/>
          <p:nvPr/>
        </p:nvSpPr>
        <p:spPr>
          <a:xfrm>
            <a:off x="1763688" y="195486"/>
            <a:ext cx="5472608" cy="16561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Как его зовут и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чем он прославился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4" name="Picture 4" descr="https://gif2.mycdn.me/image?t=44&amp;bid=811802293979&amp;id=811802293979&amp;plc=WEB&amp;tkn=*K2nQMKvasDzDK2XISPOcpbwlEj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23678"/>
            <a:ext cx="5426438" cy="3021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en-US" dirty="0">
                <a:latin typeface="Arial Black" charset="0"/>
              </a:rPr>
              <a:t>Юридические и физические лица;</a:t>
            </a:r>
          </a:p>
          <a:p>
            <a:r>
              <a:rPr lang="ru-RU" altLang="en-US" dirty="0">
                <a:latin typeface="Arial Black" charset="0"/>
              </a:rPr>
              <a:t>Государство;</a:t>
            </a:r>
          </a:p>
          <a:p>
            <a:r>
              <a:rPr lang="ru-RU" altLang="en-US" dirty="0">
                <a:latin typeface="Arial Black" charset="0"/>
              </a:rPr>
              <a:t>Семья</a:t>
            </a:r>
            <a:r>
              <a:rPr lang="ru-RU" altLang="en-US" dirty="0" smtClean="0">
                <a:latin typeface="Arial Black" charset="0"/>
              </a:rPr>
              <a:t>.</a:t>
            </a:r>
          </a:p>
          <a:p>
            <a:pPr>
              <a:buNone/>
            </a:pPr>
            <a:endParaRPr lang="ru-RU" altLang="en-US" dirty="0" smtClean="0">
              <a:latin typeface="Arial Black" charset="0"/>
            </a:endParaRPr>
          </a:p>
          <a:p>
            <a:pPr>
              <a:buNone/>
            </a:pPr>
            <a:r>
              <a:rPr lang="ru-RU" altLang="en-US" dirty="0" smtClean="0">
                <a:latin typeface="Arial Black" charset="0"/>
              </a:rPr>
              <a:t>                                              </a:t>
            </a:r>
            <a:endParaRPr lang="ru-RU" altLang="en-US" dirty="0">
              <a:latin typeface="Arial Black" charset="0"/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740352" y="3867894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altLang="en-US" dirty="0" smtClean="0"/>
              <a:t>           </a:t>
            </a:r>
            <a:r>
              <a:rPr lang="ru-RU" altLang="en-US" sz="4000" dirty="0">
                <a:latin typeface="Arial Black" charset="0"/>
              </a:rPr>
              <a:t>К объектам собственности относятся: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28" y="535497"/>
            <a:ext cx="7772400" cy="10215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27534"/>
            <a:ext cx="7772400" cy="396044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Arial Black" pitchFamily="34" charset="0"/>
                <a:cs typeface="Arial" pitchFamily="34" charset="0"/>
              </a:rPr>
              <a:t> Предприятия 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Arial Black" pitchFamily="34" charset="0"/>
                <a:cs typeface="Arial" pitchFamily="34" charset="0"/>
              </a:rPr>
              <a:t> Жилище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Arial Black" pitchFamily="34" charset="0"/>
                <a:cs typeface="Arial" pitchFamily="34" charset="0"/>
              </a:rPr>
              <a:t> Товар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Arial Black" pitchFamily="34" charset="0"/>
                <a:cs typeface="Arial" pitchFamily="34" charset="0"/>
              </a:rPr>
              <a:t> Деньги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Arial Black" pitchFamily="34" charset="0"/>
                <a:cs typeface="Arial" pitchFamily="34" charset="0"/>
              </a:rPr>
              <a:t> Предметы личного потребления и др.</a:t>
            </a:r>
            <a:endParaRPr lang="ru-RU" sz="40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84368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altLang="en-US" dirty="0">
                <a:latin typeface="Arial Black" charset="0"/>
              </a:rPr>
              <a:t>       </a:t>
            </a:r>
            <a:r>
              <a:rPr lang="ru-RU" altLang="en-US" dirty="0" smtClean="0">
                <a:latin typeface="Arial Black" charset="0"/>
              </a:rPr>
              <a:t>В </a:t>
            </a:r>
            <a:r>
              <a:rPr lang="ru-RU" altLang="en-US" dirty="0">
                <a:latin typeface="Arial Black" charset="0"/>
              </a:rPr>
              <a:t>соответствии с </a:t>
            </a:r>
          </a:p>
          <a:p>
            <a:pPr>
              <a:buNone/>
            </a:pPr>
            <a:r>
              <a:rPr lang="ru-RU" altLang="en-US" dirty="0">
                <a:latin typeface="Arial Black" charset="0"/>
              </a:rPr>
              <a:t>   Конституцией РФ, в России</a:t>
            </a:r>
          </a:p>
          <a:p>
            <a:pPr marL="0" indent="0">
              <a:buNone/>
            </a:pPr>
            <a:r>
              <a:rPr lang="ru-RU" altLang="en-US" dirty="0">
                <a:latin typeface="Arial Black" charset="0"/>
              </a:rPr>
              <a:t> юридически приняты следующие</a:t>
            </a:r>
          </a:p>
          <a:p>
            <a:pPr marL="0" indent="0">
              <a:buNone/>
            </a:pPr>
            <a:r>
              <a:rPr lang="ru-RU" altLang="en-US" dirty="0">
                <a:latin typeface="Arial Black" charset="0"/>
              </a:rPr>
              <a:t>       формы собственности: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dirty="0">
                <a:latin typeface="Arial Black" charset="0"/>
              </a:rPr>
              <a:t>Частная;</a:t>
            </a:r>
          </a:p>
          <a:p>
            <a:r>
              <a:rPr lang="ru-RU" altLang="en-US" dirty="0">
                <a:latin typeface="Arial Black" charset="0"/>
              </a:rPr>
              <a:t>Государственная;</a:t>
            </a:r>
          </a:p>
          <a:p>
            <a:r>
              <a:rPr lang="ru-RU" altLang="en-US" dirty="0">
                <a:latin typeface="Arial Black" charset="0"/>
              </a:rPr>
              <a:t>Муниципальная и др.</a:t>
            </a: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12360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/>
          <p:nvPr/>
        </p:nvSpPr>
        <p:spPr>
          <a:xfrm>
            <a:off x="428596" y="915567"/>
            <a:ext cx="8229600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ru-RU" sz="5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Скрудж</a:t>
            </a: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kumimoji="0" lang="ru-RU" sz="5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Макдак</a:t>
            </a:r>
            <a:endParaRPr kumimoji="0" lang="ru-RU" sz="5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ОЧЕНЬ ЖАДНЫЙ МИЛЛИАРДЕР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956376" y="4011910"/>
            <a:ext cx="864096" cy="8640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/>
          <p:nvPr/>
        </p:nvSpPr>
        <p:spPr>
          <a:xfrm>
            <a:off x="395536" y="915567"/>
            <a:ext cx="8229600" cy="33944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ru-RU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Кто из русских иконописцев имел денежную фамилию?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735</Words>
  <Application>Microsoft Office PowerPoint</Application>
  <PresentationFormat>Экран (16:9)</PresentationFormat>
  <Paragraphs>181</Paragraphs>
  <Slides>74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75" baseType="lpstr">
      <vt:lpstr>Тема Office</vt:lpstr>
      <vt:lpstr>СВОЯ ЭКОНОМИЧЕСКАЯ ИГРА</vt:lpstr>
      <vt:lpstr>Слайд 2</vt:lpstr>
      <vt:lpstr>Этим предметом можно грести деньги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 каком государстве начали чеканить монеты?</vt:lpstr>
      <vt:lpstr>ЛИДИЯ</vt:lpstr>
      <vt:lpstr>Слайд 15</vt:lpstr>
      <vt:lpstr>Слайд 16</vt:lpstr>
      <vt:lpstr> Как назывались на Руси первые бумажные деньги ?</vt:lpstr>
      <vt:lpstr>Слайд 18</vt:lpstr>
      <vt:lpstr>Слайд 19</vt:lpstr>
      <vt:lpstr>Слайд 20</vt:lpstr>
      <vt:lpstr>  На Руси долгое время мерилом стоимостей была пушнина. Как называли эти деньги?  </vt:lpstr>
      <vt:lpstr>КУНЫ, БЕЛЫ, ЛИСЫ </vt:lpstr>
      <vt:lpstr>Слайд 23</vt:lpstr>
      <vt:lpstr>Слайд 24</vt:lpstr>
      <vt:lpstr>К полноценным деньгам относятся…</vt:lpstr>
      <vt:lpstr>Слайд 26</vt:lpstr>
      <vt:lpstr>Неполноценные деньги – это…</vt:lpstr>
      <vt:lpstr>…БУМАЖНЫЕ ДЕНЬГИ И БИЛОННЫЕ МОНЕТЫ</vt:lpstr>
      <vt:lpstr>Наличные деньги – это…</vt:lpstr>
      <vt:lpstr>ДЕНЬГИ НА РУКАХ ФИЗИЧЕСКИХ ЛИЦ И ОСТАТКИ В КАССАХ ЮРИДИЧНСКИХ ЛИЦ</vt:lpstr>
      <vt:lpstr>Эта «почтовая принадлежность» в 2002 году вышла из обращения  </vt:lpstr>
      <vt:lpstr>Слайд 32</vt:lpstr>
      <vt:lpstr>Свободно конвертируемая валюта-это...</vt:lpstr>
      <vt:lpstr>Валюта, которая имеет свободное хождение на мировом рынке и обслуживающая экспортно-импортные сделки. (доллар, евро, иена, юань и др.)</vt:lpstr>
      <vt:lpstr>Факторы производства – это…</vt:lpstr>
      <vt:lpstr>Часть ресурсов, которая непосредственно используется в процессе данного производства. </vt:lpstr>
      <vt:lpstr>Основной проблемой экономики является... </vt:lpstr>
      <vt:lpstr>Проблема ограниченности ресурсов </vt:lpstr>
      <vt:lpstr>Слайд 39</vt:lpstr>
      <vt:lpstr>КРИВАЯ ПРОИЗВОДСТВЕННЫХ ВОЗМОЖНОСТЕЙ </vt:lpstr>
      <vt:lpstr>Воспроизводство – это..</vt:lpstr>
      <vt:lpstr>… это непрерывный, постоянно возобновляющийся процесс производства </vt:lpstr>
      <vt:lpstr>Прибыль – это…</vt:lpstr>
      <vt:lpstr>…ЭТО РАЗНИЦА МЕЖДУ СОВОКУПНЫМИ ДОХОДАМИ И СОВОКУПНЫМИ РАСХОДАМИ. </vt:lpstr>
      <vt:lpstr> Какие денежные фонды формируются из чистой прибыли предприятия</vt:lpstr>
      <vt:lpstr>Слайд 46</vt:lpstr>
      <vt:lpstr>К основным     производственным     фондам относятся...</vt:lpstr>
      <vt:lpstr>Производственные здания, сооружения, станки, машины, транспортные   средства и др.</vt:lpstr>
      <vt:lpstr>К оборотным фондам относятся... </vt:lpstr>
      <vt:lpstr>Сырье, материалы, топливо, электроэнергия и др. </vt:lpstr>
      <vt:lpstr>Физический износ основных производственных фондов зависит…</vt:lpstr>
      <vt:lpstr>… от времени и условий эксплуатации фондов</vt:lpstr>
      <vt:lpstr>Моральный износ основных производственных фондов зависит…</vt:lpstr>
      <vt:lpstr>… от внедрения в производство новых технологий и новых технических открытый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 </vt:lpstr>
      <vt:lpstr> </vt:lpstr>
      <vt:lpstr>Слайд 64</vt:lpstr>
      <vt:lpstr>Слайд 65</vt:lpstr>
      <vt:lpstr>Типы систем.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maslova</cp:lastModifiedBy>
  <cp:revision>128</cp:revision>
  <dcterms:created xsi:type="dcterms:W3CDTF">2016-05-29T17:57:00Z</dcterms:created>
  <dcterms:modified xsi:type="dcterms:W3CDTF">2017-12-11T07:32:36Z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1049-10.1.0.5601</vt:lpwstr>
  </property>
</Properties>
</file>