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0" r:id="rId3"/>
    <p:sldId id="291" r:id="rId4"/>
    <p:sldId id="281" r:id="rId5"/>
    <p:sldId id="292" r:id="rId6"/>
    <p:sldId id="284" r:id="rId7"/>
    <p:sldId id="287" r:id="rId8"/>
    <p:sldId id="289" r:id="rId9"/>
    <p:sldId id="290" r:id="rId10"/>
    <p:sldId id="269" r:id="rId11"/>
    <p:sldId id="293" r:id="rId12"/>
    <p:sldId id="296" r:id="rId13"/>
    <p:sldId id="270" r:id="rId14"/>
    <p:sldId id="297" r:id="rId15"/>
    <p:sldId id="300" r:id="rId16"/>
    <p:sldId id="30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66"/>
    <a:srgbClr val="3D6AA1"/>
    <a:srgbClr val="FF9900"/>
    <a:srgbClr val="993300"/>
    <a:srgbClr val="AAD8E4"/>
    <a:srgbClr val="002D8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67" autoAdjust="0"/>
    <p:restoredTop sz="94627" autoAdjust="0"/>
  </p:normalViewPr>
  <p:slideViewPr>
    <p:cSldViewPr>
      <p:cViewPr>
        <p:scale>
          <a:sx n="70" d="100"/>
          <a:sy n="70" d="100"/>
        </p:scale>
        <p:origin x="-84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B197-1F47-4041-80D2-DCBF361B0F13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B67B-1D80-4A45-8DA3-B1E087B62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B197-1F47-4041-80D2-DCBF361B0F13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B67B-1D80-4A45-8DA3-B1E087B62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B197-1F47-4041-80D2-DCBF361B0F13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B67B-1D80-4A45-8DA3-B1E087B62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B197-1F47-4041-80D2-DCBF361B0F13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B67B-1D80-4A45-8DA3-B1E087B62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B197-1F47-4041-80D2-DCBF361B0F13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B67B-1D80-4A45-8DA3-B1E087B62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B197-1F47-4041-80D2-DCBF361B0F13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B67B-1D80-4A45-8DA3-B1E087B62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B197-1F47-4041-80D2-DCBF361B0F13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B67B-1D80-4A45-8DA3-B1E087B62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B197-1F47-4041-80D2-DCBF361B0F13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B67B-1D80-4A45-8DA3-B1E087B62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B197-1F47-4041-80D2-DCBF361B0F13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B67B-1D80-4A45-8DA3-B1E087B62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B197-1F47-4041-80D2-DCBF361B0F13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B67B-1D80-4A45-8DA3-B1E087B62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B197-1F47-4041-80D2-DCBF361B0F13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B67B-1D80-4A45-8DA3-B1E087B62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DB197-1F47-4041-80D2-DCBF361B0F13}" type="datetimeFigureOut">
              <a:rPr lang="ru-RU" smtClean="0"/>
              <a:pPr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1B67B-1D80-4A45-8DA3-B1E087B62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12" Type="http://schemas.openxmlformats.org/officeDocument/2006/relationships/slide" Target="slide16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47;&#1072;&#1088;&#1103;&#1076;.%20&#1047;&#1072;&#1082;&#1086;&#1085;%20&#1050;&#1091;&#1083;&#1086;&#1085;&#1072;\75777dbfbf8270.mp3" TargetMode="External"/><Relationship Id="rId6" Type="http://schemas.openxmlformats.org/officeDocument/2006/relationships/slide" Target="slide3.xml"/><Relationship Id="rId11" Type="http://schemas.openxmlformats.org/officeDocument/2006/relationships/slide" Target="slide15.xml"/><Relationship Id="rId5" Type="http://schemas.openxmlformats.org/officeDocument/2006/relationships/image" Target="../media/image2.jpeg"/><Relationship Id="rId10" Type="http://schemas.openxmlformats.org/officeDocument/2006/relationships/slide" Target="slide11.xml"/><Relationship Id="rId4" Type="http://schemas.openxmlformats.org/officeDocument/2006/relationships/image" Target="../media/image1.gif"/><Relationship Id="rId9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5.xml"/><Relationship Id="rId3" Type="http://schemas.openxmlformats.org/officeDocument/2006/relationships/oleObject" Target="../embeddings/oleObject5.bin"/><Relationship Id="rId7" Type="http://schemas.openxmlformats.org/officeDocument/2006/relationships/image" Target="../media/image32.emf"/><Relationship Id="rId12" Type="http://schemas.openxmlformats.org/officeDocument/2006/relationships/slide" Target="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emf"/><Relationship Id="rId11" Type="http://schemas.openxmlformats.org/officeDocument/2006/relationships/slide" Target="slide12.xml"/><Relationship Id="rId5" Type="http://schemas.openxmlformats.org/officeDocument/2006/relationships/image" Target="../media/image30.emf"/><Relationship Id="rId10" Type="http://schemas.openxmlformats.org/officeDocument/2006/relationships/slide" Target="slide3.xml"/><Relationship Id="rId4" Type="http://schemas.openxmlformats.org/officeDocument/2006/relationships/image" Target="../media/image29.emf"/><Relationship Id="rId9" Type="http://schemas.openxmlformats.org/officeDocument/2006/relationships/image" Target="../media/image8.jpeg"/><Relationship Id="rId14" Type="http://schemas.openxmlformats.org/officeDocument/2006/relationships/slide" Target="slide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43.emf"/><Relationship Id="rId18" Type="http://schemas.openxmlformats.org/officeDocument/2006/relationships/slide" Target="slide15.xml"/><Relationship Id="rId3" Type="http://schemas.openxmlformats.org/officeDocument/2006/relationships/image" Target="../media/image42.jpeg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4.bin"/><Relationship Id="rId17" Type="http://schemas.openxmlformats.org/officeDocument/2006/relationships/slide" Target="slide12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7.bin"/><Relationship Id="rId15" Type="http://schemas.openxmlformats.org/officeDocument/2006/relationships/slide" Target="slide3.xml"/><Relationship Id="rId10" Type="http://schemas.openxmlformats.org/officeDocument/2006/relationships/oleObject" Target="../embeddings/oleObject12.bin"/><Relationship Id="rId19" Type="http://schemas.openxmlformats.org/officeDocument/2006/relationships/slide" Target="slide16.xml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Relationship Id="rId1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5.png"/><Relationship Id="rId7" Type="http://schemas.openxmlformats.org/officeDocument/2006/relationships/image" Target="../media/image47.emf"/><Relationship Id="rId12" Type="http://schemas.openxmlformats.org/officeDocument/2006/relationships/slide" Target="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slide" Target="slide15.xml"/><Relationship Id="rId5" Type="http://schemas.openxmlformats.org/officeDocument/2006/relationships/image" Target="../media/image46.jpeg"/><Relationship Id="rId10" Type="http://schemas.openxmlformats.org/officeDocument/2006/relationships/slide" Target="slide11.xml"/><Relationship Id="rId4" Type="http://schemas.openxmlformats.org/officeDocument/2006/relationships/slide" Target="slide13.xml"/><Relationship Id="rId9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9.png"/><Relationship Id="rId7" Type="http://schemas.openxmlformats.org/officeDocument/2006/relationships/image" Target="../media/image8.jpeg"/><Relationship Id="rId12" Type="http://schemas.openxmlformats.org/officeDocument/2006/relationships/slide" Target="slide16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15.xml"/><Relationship Id="rId5" Type="http://schemas.openxmlformats.org/officeDocument/2006/relationships/image" Target="../media/image51.png"/><Relationship Id="rId10" Type="http://schemas.openxmlformats.org/officeDocument/2006/relationships/slide" Target="slide11.xml"/><Relationship Id="rId4" Type="http://schemas.openxmlformats.org/officeDocument/2006/relationships/image" Target="../media/image50.png"/><Relationship Id="rId9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3.xml"/><Relationship Id="rId7" Type="http://schemas.openxmlformats.org/officeDocument/2006/relationships/slide" Target="slide15.xml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2.xml"/><Relationship Id="rId4" Type="http://schemas.openxmlformats.org/officeDocument/2006/relationships/slide" Target="slide2.xml"/><Relationship Id="rId9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hyperlink" Target="file:///D:\Open%20Physics%202.5%20part%202\content\chapter3\section\paragraph7\theory.html" TargetMode="External"/><Relationship Id="rId7" Type="http://schemas.openxmlformats.org/officeDocument/2006/relationships/oleObject" Target="../embeddings/oleObject18.bin"/><Relationship Id="rId12" Type="http://schemas.openxmlformats.org/officeDocument/2006/relationships/slide" Target="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11" Type="http://schemas.openxmlformats.org/officeDocument/2006/relationships/slide" Target="slide11.xml"/><Relationship Id="rId5" Type="http://schemas.openxmlformats.org/officeDocument/2006/relationships/oleObject" Target="../embeddings/oleObject16.bin"/><Relationship Id="rId10" Type="http://schemas.openxmlformats.org/officeDocument/2006/relationships/slide" Target="slide12.xml"/><Relationship Id="rId4" Type="http://schemas.openxmlformats.org/officeDocument/2006/relationships/image" Target="../media/image56.png"/><Relationship Id="rId9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oleObject" Target="../embeddings/oleObject19.bin"/><Relationship Id="rId7" Type="http://schemas.openxmlformats.org/officeDocument/2006/relationships/slide" Target="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slide" Target="slide2.xml"/><Relationship Id="rId5" Type="http://schemas.openxmlformats.org/officeDocument/2006/relationships/slide" Target="slide3.xml"/><Relationship Id="rId4" Type="http://schemas.openxmlformats.org/officeDocument/2006/relationships/oleObject" Target="../embeddings/oleObject20.bin"/><Relationship Id="rId9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0.xml"/><Relationship Id="rId7" Type="http://schemas.openxmlformats.org/officeDocument/2006/relationships/slide" Target="slide1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2.xml"/><Relationship Id="rId4" Type="http://schemas.openxmlformats.org/officeDocument/2006/relationships/slide" Target="slide3.xml"/><Relationship Id="rId9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6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12" Type="http://schemas.openxmlformats.org/officeDocument/2006/relationships/slide" Target="slide15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1.xml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slide" Target="slide1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slide" Target="slide15.xml"/><Relationship Id="rId5" Type="http://schemas.openxmlformats.org/officeDocument/2006/relationships/slide" Target="slide3.xml"/><Relationship Id="rId10" Type="http://schemas.openxmlformats.org/officeDocument/2006/relationships/slide" Target="slide11.xml"/><Relationship Id="rId4" Type="http://schemas.openxmlformats.org/officeDocument/2006/relationships/image" Target="../media/image7.jpeg"/><Relationship Id="rId9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1.png"/><Relationship Id="rId7" Type="http://schemas.openxmlformats.org/officeDocument/2006/relationships/image" Target="../media/image8.jpeg"/><Relationship Id="rId12" Type="http://schemas.openxmlformats.org/officeDocument/2006/relationships/slide" Target="slide1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slide" Target="slide15.xml"/><Relationship Id="rId5" Type="http://schemas.openxmlformats.org/officeDocument/2006/relationships/image" Target="../media/image13.png"/><Relationship Id="rId10" Type="http://schemas.openxmlformats.org/officeDocument/2006/relationships/slide" Target="slide11.xml"/><Relationship Id="rId4" Type="http://schemas.openxmlformats.org/officeDocument/2006/relationships/image" Target="../media/image12.png"/><Relationship Id="rId9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2.xml"/><Relationship Id="rId4" Type="http://schemas.openxmlformats.org/officeDocument/2006/relationships/image" Target="../media/image8.jpeg"/><Relationship Id="rId9" Type="http://schemas.openxmlformats.org/officeDocument/2006/relationships/slide" Target="slide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3.xml"/><Relationship Id="rId7" Type="http://schemas.openxmlformats.org/officeDocument/2006/relationships/slide" Target="slide12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10" Type="http://schemas.openxmlformats.org/officeDocument/2006/relationships/slide" Target="slide16.xml"/><Relationship Id="rId4" Type="http://schemas.openxmlformats.org/officeDocument/2006/relationships/image" Target="../media/image8.jpeg"/><Relationship Id="rId9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slide" Target="slide16.xml"/><Relationship Id="rId3" Type="http://schemas.openxmlformats.org/officeDocument/2006/relationships/image" Target="../media/image18.jpeg"/><Relationship Id="rId7" Type="http://schemas.openxmlformats.org/officeDocument/2006/relationships/slide" Target="slide3.xml"/><Relationship Id="rId12" Type="http://schemas.openxmlformats.org/officeDocument/2006/relationships/slide" Target="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slide" Target="slide11.xml"/><Relationship Id="rId5" Type="http://schemas.openxmlformats.org/officeDocument/2006/relationships/image" Target="../media/image20.png"/><Relationship Id="rId10" Type="http://schemas.openxmlformats.org/officeDocument/2006/relationships/slide" Target="slide12.xml"/><Relationship Id="rId4" Type="http://schemas.openxmlformats.org/officeDocument/2006/relationships/image" Target="../media/image19.gif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slide" Target="slide12.xml"/><Relationship Id="rId3" Type="http://schemas.openxmlformats.org/officeDocument/2006/relationships/image" Target="../media/image24.jpeg"/><Relationship Id="rId7" Type="http://schemas.openxmlformats.org/officeDocument/2006/relationships/oleObject" Target="../embeddings/oleObject2.bin"/><Relationship Id="rId12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1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jpe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6.jpeg"/><Relationship Id="rId15" Type="http://schemas.openxmlformats.org/officeDocument/2006/relationships/slide" Target="slide15.xml"/><Relationship Id="rId10" Type="http://schemas.openxmlformats.org/officeDocument/2006/relationships/image" Target="../media/image8.jpeg"/><Relationship Id="rId4" Type="http://schemas.openxmlformats.org/officeDocument/2006/relationships/image" Target="../media/image25.png"/><Relationship Id="rId9" Type="http://schemas.openxmlformats.org/officeDocument/2006/relationships/slide" Target="slide3.xml"/><Relationship Id="rId1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500042"/>
            <a:ext cx="7215238" cy="6215106"/>
          </a:xfrm>
          <a:prstGeom prst="rect">
            <a:avLst/>
          </a:prstGeom>
          <a:solidFill>
            <a:schemeClr val="accent5">
              <a:lumMod val="40000"/>
              <a:lumOff val="60000"/>
              <a:alpha val="26000"/>
            </a:schemeClr>
          </a:solidFill>
          <a:ln w="635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</a:p>
        </p:txBody>
      </p:sp>
      <p:pic>
        <p:nvPicPr>
          <p:cNvPr id="35" name="Picture 3" descr="C:\Users\ВЛАДИМИР\Downloads\Анимации Молнии на сайте Odvas·ru (1).gif"/>
          <p:cNvPicPr>
            <a:picLocks noChangeAspect="1" noChangeArrowheads="1" noCrop="1"/>
          </p:cNvPicPr>
          <p:nvPr/>
        </p:nvPicPr>
        <p:blipFill>
          <a:blip r:embed="rId4">
            <a:lum bright="-12000" contrast="9000"/>
          </a:blip>
          <a:srcRect/>
          <a:stretch>
            <a:fillRect/>
          </a:stretch>
        </p:blipFill>
        <p:spPr bwMode="auto">
          <a:xfrm>
            <a:off x="206890" y="571480"/>
            <a:ext cx="7086070" cy="6084000"/>
          </a:xfrm>
          <a:prstGeom prst="rect">
            <a:avLst/>
          </a:prstGeom>
          <a:noFill/>
        </p:spPr>
      </p:pic>
      <p:pic>
        <p:nvPicPr>
          <p:cNvPr id="5124" name="Picture 4"/>
          <p:cNvPicPr preferRelativeResize="0">
            <a:picLocks noChangeArrowheads="1"/>
          </p:cNvPicPr>
          <p:nvPr/>
        </p:nvPicPr>
        <p:blipFill>
          <a:blip r:embed="rId5">
            <a:lum bright="-12000" contrast="9000"/>
          </a:blip>
          <a:srcRect/>
          <a:stretch>
            <a:fillRect/>
          </a:stretch>
        </p:blipFill>
        <p:spPr bwMode="auto">
          <a:xfrm>
            <a:off x="208800" y="571480"/>
            <a:ext cx="7084800" cy="60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>
            <a:hlinkClick r:id="rId6" action="ppaction://hlinksldjump"/>
          </p:cNvPr>
          <p:cNvSpPr txBox="1"/>
          <p:nvPr/>
        </p:nvSpPr>
        <p:spPr>
          <a:xfrm>
            <a:off x="7443168" y="1478364"/>
            <a:ext cx="1620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Виды электризации</a:t>
            </a:r>
          </a:p>
        </p:txBody>
      </p:sp>
      <p:sp>
        <p:nvSpPr>
          <p:cNvPr id="21" name="TextBox 20">
            <a:hlinkClick r:id="rId7" action="ppaction://hlinksldjump"/>
          </p:cNvPr>
          <p:cNvSpPr txBox="1"/>
          <p:nvPr/>
        </p:nvSpPr>
        <p:spPr>
          <a:xfrm>
            <a:off x="7443168" y="527337"/>
            <a:ext cx="1566967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Явление </a:t>
            </a:r>
          </a:p>
          <a:p>
            <a:r>
              <a:rPr lang="ru-RU" dirty="0" smtClean="0"/>
              <a:t>электризации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214414" y="1928802"/>
            <a:ext cx="519161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Электризация тел.</a:t>
            </a:r>
          </a:p>
          <a:p>
            <a:pPr algn="ctr"/>
            <a: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Заряд.</a:t>
            </a:r>
          </a:p>
          <a:p>
            <a:pPr algn="ctr"/>
            <a: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Закон Кулона</a:t>
            </a:r>
            <a:endParaRPr lang="ru-RU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6" name="75777dbfbf827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28596" y="6215082"/>
            <a:ext cx="304800" cy="304800"/>
          </a:xfrm>
          <a:prstGeom prst="rect">
            <a:avLst/>
          </a:prstGeom>
        </p:spPr>
      </p:pic>
      <p:sp>
        <p:nvSpPr>
          <p:cNvPr id="9" name="TextBox 8">
            <a:hlinkClick r:id="rId9" action="ppaction://hlinksldjump"/>
          </p:cNvPr>
          <p:cNvSpPr txBox="1"/>
          <p:nvPr/>
        </p:nvSpPr>
        <p:spPr>
          <a:xfrm>
            <a:off x="7443168" y="3670087"/>
            <a:ext cx="1620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Закон </a:t>
            </a:r>
          </a:p>
          <a:p>
            <a:pPr algn="ctr"/>
            <a:r>
              <a:rPr lang="ru-RU" dirty="0" smtClean="0"/>
              <a:t>Кулона</a:t>
            </a:r>
          </a:p>
        </p:txBody>
      </p:sp>
      <p:sp>
        <p:nvSpPr>
          <p:cNvPr id="10" name="TextBox 9">
            <a:hlinkClick r:id="rId10" action="ppaction://hlinksldjump"/>
          </p:cNvPr>
          <p:cNvSpPr txBox="1"/>
          <p:nvPr/>
        </p:nvSpPr>
        <p:spPr>
          <a:xfrm>
            <a:off x="7443168" y="2429391"/>
            <a:ext cx="1620000" cy="936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Закон </a:t>
            </a:r>
          </a:p>
          <a:p>
            <a:pPr algn="ctr"/>
            <a:r>
              <a:rPr lang="ru-RU" dirty="0" smtClean="0"/>
              <a:t>сохранения</a:t>
            </a:r>
          </a:p>
          <a:p>
            <a:pPr algn="ctr"/>
            <a:r>
              <a:rPr lang="ru-RU" dirty="0" smtClean="0"/>
              <a:t>заряда</a:t>
            </a:r>
            <a:endParaRPr lang="ru-RU" dirty="0"/>
          </a:p>
        </p:txBody>
      </p:sp>
      <p:sp>
        <p:nvSpPr>
          <p:cNvPr id="11" name="TextBox 10">
            <a:hlinkClick r:id="rId11" action="ppaction://hlinksldjump"/>
          </p:cNvPr>
          <p:cNvSpPr txBox="1"/>
          <p:nvPr/>
        </p:nvSpPr>
        <p:spPr>
          <a:xfrm>
            <a:off x="7443168" y="4621114"/>
            <a:ext cx="1620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Принцип суперпозиции</a:t>
            </a:r>
            <a:endParaRPr lang="ru-RU" dirty="0"/>
          </a:p>
        </p:txBody>
      </p:sp>
      <p:sp>
        <p:nvSpPr>
          <p:cNvPr id="12" name="TextBox 11">
            <a:hlinkClick r:id="rId12" action="ppaction://hlinksldjump"/>
          </p:cNvPr>
          <p:cNvSpPr txBox="1"/>
          <p:nvPr/>
        </p:nvSpPr>
        <p:spPr>
          <a:xfrm>
            <a:off x="7443168" y="5572140"/>
            <a:ext cx="1620000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Закрепление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7396" y="132402"/>
            <a:ext cx="728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Стрельцын</a:t>
            </a:r>
            <a:r>
              <a:rPr lang="ru-RU" dirty="0" smtClean="0"/>
              <a:t> В.М.,  Новороссийский колледж строительства и экономики</a:t>
            </a:r>
            <a:endParaRPr lang="ru-RU" dirty="0"/>
          </a:p>
        </p:txBody>
      </p:sp>
    </p:spTree>
  </p:cSld>
  <p:clrMapOvr>
    <a:masterClrMapping/>
  </p:clrMapOvr>
  <p:transition>
    <p:sndAc>
      <p:stSnd>
        <p:snd r:embed="rId3" name="c884f02b775fc8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500042"/>
            <a:ext cx="7215238" cy="6215106"/>
          </a:xfrm>
          <a:prstGeom prst="rect">
            <a:avLst/>
          </a:prstGeom>
          <a:solidFill>
            <a:schemeClr val="accent5">
              <a:lumMod val="40000"/>
              <a:lumOff val="60000"/>
              <a:alpha val="26000"/>
            </a:schemeClr>
          </a:solidFill>
          <a:ln w="635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endParaRPr lang="ru-RU" sz="2000" dirty="0">
              <a:solidFill>
                <a:srgbClr val="00FFFF"/>
              </a:solidFill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6871" y="571480"/>
            <a:ext cx="6653205" cy="193899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Cambria" pitchFamily="18" charset="0"/>
              </a:rPr>
              <a:t>Электрический     заряд    –   это   физическая </a:t>
            </a:r>
            <a:r>
              <a:rPr lang="en-US" sz="2400" b="1" i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Cambria" pitchFamily="18" charset="0"/>
              </a:rPr>
              <a:t>скалярная   величина,     характеризующая </a:t>
            </a:r>
            <a:r>
              <a:rPr lang="en-US" sz="2400" b="1" i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Cambria" pitchFamily="18" charset="0"/>
              </a:rPr>
              <a:t>свойство частиц  или   тел   вступать    в электромагнитные  силовые</a:t>
            </a:r>
            <a:r>
              <a:rPr lang="en-US" sz="2400" b="1" i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Cambria" pitchFamily="18" charset="0"/>
              </a:rPr>
              <a:t>взаимодействия. </a:t>
            </a: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056" y="0"/>
            <a:ext cx="74444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Электризация тел. Заряд. Закон Кулона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3000372"/>
            <a:ext cx="614366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Материальная   точка,   обладающая зарядом, называется точечным зарядом</a:t>
            </a:r>
            <a:endParaRPr lang="ru-RU" sz="2400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11289" y="2513932"/>
            <a:ext cx="5000660" cy="428628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Cambria" pitchFamily="18" charset="0"/>
              </a:rPr>
              <a:t>Обозначение </a:t>
            </a: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  <a:t>заряда:</a:t>
            </a:r>
            <a:r>
              <a:rPr lang="ru-RU" sz="24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800" b="1" i="1" dirty="0" smtClean="0">
                <a:solidFill>
                  <a:srgbClr val="993300"/>
                </a:solidFill>
              </a:rPr>
              <a:t>Q</a:t>
            </a:r>
            <a:r>
              <a:rPr lang="en-US" sz="2800" dirty="0" smtClean="0">
                <a:solidFill>
                  <a:srgbClr val="993300"/>
                </a:solidFill>
              </a:rPr>
              <a:t> </a:t>
            </a:r>
            <a:r>
              <a:rPr lang="ru-RU" sz="2800" dirty="0"/>
              <a:t>или</a:t>
            </a:r>
            <a:r>
              <a:rPr lang="ru-RU" sz="2800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sz="2800" b="1" i="1" dirty="0" smtClean="0">
                <a:solidFill>
                  <a:srgbClr val="993300"/>
                </a:solidFill>
              </a:rPr>
              <a:t>q</a:t>
            </a:r>
            <a:r>
              <a:rPr lang="ru-RU" sz="2800" b="1" i="1" dirty="0" smtClean="0">
                <a:solidFill>
                  <a:srgbClr val="993300"/>
                </a:solidFill>
              </a:rPr>
              <a:t>.</a:t>
            </a:r>
            <a:endParaRPr lang="en-US" sz="2800" b="1" i="1" dirty="0">
              <a:solidFill>
                <a:srgbClr val="993300"/>
              </a:solidFill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5152483" y="2545831"/>
          <a:ext cx="1079500" cy="393700"/>
        </p:xfrm>
        <a:graphic>
          <a:graphicData uri="http://schemas.openxmlformats.org/presentationml/2006/ole">
            <p:oleObj spid="_x0000_s22530" name="Формула" r:id="rId3" imgW="1079280" imgH="393480" progId="Equation.3">
              <p:embed/>
            </p:oleObj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85720" y="3643314"/>
            <a:ext cx="6643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ambria" pitchFamily="18" charset="0"/>
              </a:rPr>
              <a:t>Наименьшая по массе стабильная частица,  обладающая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34326" y="4322941"/>
            <a:ext cx="3592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ambria" pitchFamily="18" charset="0"/>
              </a:rPr>
              <a:t>отрицательным знаком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74876" y="4318316"/>
            <a:ext cx="3583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mbria" pitchFamily="18" charset="0"/>
              </a:rPr>
              <a:t>положительным знаком</a:t>
            </a:r>
            <a:endParaRPr lang="ru-RU" sz="2400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968000"/>
            <a:ext cx="2571768" cy="53932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5400000"/>
            <a:ext cx="2214578" cy="5121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1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4968000"/>
            <a:ext cx="2626668" cy="54449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5400000"/>
            <a:ext cx="2357454" cy="50617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3" name="Прямоугольник 22"/>
          <p:cNvSpPr/>
          <p:nvPr/>
        </p:nvSpPr>
        <p:spPr>
          <a:xfrm>
            <a:off x="785786" y="4608000"/>
            <a:ext cx="1857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электрон</a:t>
            </a: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   </a:t>
            </a:r>
            <a:r>
              <a:rPr lang="ru-RU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е</a:t>
            </a:r>
            <a:endParaRPr lang="ru-RU" sz="2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743782" y="4608000"/>
            <a:ext cx="1667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протон    </a:t>
            </a:r>
            <a:r>
              <a:rPr lang="ru-RU" sz="2400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р</a:t>
            </a:r>
            <a:endParaRPr lang="ru-RU" sz="2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786182" y="4429132"/>
            <a:ext cx="3500462" cy="1500198"/>
          </a:xfrm>
          <a:prstGeom prst="rect">
            <a:avLst/>
          </a:prstGeom>
          <a:solidFill>
            <a:schemeClr val="accent6">
              <a:lumMod val="20000"/>
              <a:lumOff val="80000"/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85720" y="4429132"/>
            <a:ext cx="3429024" cy="1500198"/>
          </a:xfrm>
          <a:prstGeom prst="rect">
            <a:avLst/>
          </a:prstGeom>
          <a:solidFill>
            <a:schemeClr val="accent6">
              <a:lumMod val="20000"/>
              <a:lumOff val="80000"/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357290" y="5904171"/>
            <a:ext cx="5429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mbria" pitchFamily="18" charset="0"/>
              </a:rPr>
              <a:t>Заряд тела кратен </a:t>
            </a:r>
            <a:r>
              <a:rPr lang="ru-RU" sz="2400" b="1" dirty="0" smtClean="0">
                <a:latin typeface="Cambria" pitchFamily="18" charset="0"/>
              </a:rPr>
              <a:t>целым</a:t>
            </a:r>
            <a:r>
              <a:rPr lang="ru-RU" sz="2400" dirty="0" smtClean="0">
                <a:latin typeface="Cambria" pitchFamily="18" charset="0"/>
              </a:rPr>
              <a:t> значениям </a:t>
            </a:r>
            <a:endParaRPr lang="en-US" sz="2400" dirty="0" smtClean="0">
              <a:latin typeface="Cambria" pitchFamily="18" charset="0"/>
            </a:endParaRPr>
          </a:p>
          <a:p>
            <a:r>
              <a:rPr lang="ru-RU" sz="2400" dirty="0" smtClean="0">
                <a:latin typeface="Cambria" pitchFamily="18" charset="0"/>
              </a:rPr>
              <a:t>заряда электрона: </a:t>
            </a:r>
            <a:r>
              <a:rPr lang="en-US" sz="2400" dirty="0" smtClean="0">
                <a:latin typeface="Cambria" pitchFamily="18" charset="0"/>
              </a:rPr>
              <a:t>    </a:t>
            </a:r>
            <a:r>
              <a:rPr lang="ru-RU" sz="2400" b="1" i="1" dirty="0" smtClean="0">
                <a:solidFill>
                  <a:srgbClr val="C00000"/>
                </a:solidFill>
                <a:latin typeface="Calibri"/>
              </a:rPr>
              <a:t>Q=±</a:t>
            </a:r>
            <a:r>
              <a:rPr lang="en-US" sz="2400" b="1" i="1" dirty="0" smtClean="0">
                <a:solidFill>
                  <a:srgbClr val="C00000"/>
                </a:solidFill>
                <a:latin typeface="Calibri"/>
              </a:rPr>
              <a:t>Ne</a:t>
            </a:r>
            <a:endParaRPr lang="en-US" sz="24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30" name="Picture 2" descr="C:\Users\ВЛАДИМИР\Pictures\4076147-2xs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642918"/>
            <a:ext cx="372159" cy="3698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5" name="TextBox 34">
            <a:hlinkClick r:id="rId10" action="ppaction://hlinksldjump"/>
          </p:cNvPr>
          <p:cNvSpPr txBox="1"/>
          <p:nvPr/>
        </p:nvSpPr>
        <p:spPr>
          <a:xfrm>
            <a:off x="7443168" y="1478364"/>
            <a:ext cx="1620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Виды электризации</a:t>
            </a:r>
          </a:p>
        </p:txBody>
      </p:sp>
      <p:sp>
        <p:nvSpPr>
          <p:cNvPr id="36" name="TextBox 35">
            <a:hlinkClick r:id="rId8" action="ppaction://hlinksldjump"/>
          </p:cNvPr>
          <p:cNvSpPr txBox="1"/>
          <p:nvPr/>
        </p:nvSpPr>
        <p:spPr>
          <a:xfrm>
            <a:off x="7443168" y="527337"/>
            <a:ext cx="1566967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Явление </a:t>
            </a:r>
          </a:p>
          <a:p>
            <a:r>
              <a:rPr lang="ru-RU" dirty="0" smtClean="0"/>
              <a:t>электризации</a:t>
            </a:r>
          </a:p>
        </p:txBody>
      </p:sp>
      <p:sp>
        <p:nvSpPr>
          <p:cNvPr id="37" name="TextBox 36">
            <a:hlinkClick r:id="rId11" action="ppaction://hlinksldjump"/>
          </p:cNvPr>
          <p:cNvSpPr txBox="1"/>
          <p:nvPr/>
        </p:nvSpPr>
        <p:spPr>
          <a:xfrm>
            <a:off x="7443168" y="3670087"/>
            <a:ext cx="1620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Закон </a:t>
            </a:r>
          </a:p>
          <a:p>
            <a:pPr algn="ctr"/>
            <a:r>
              <a:rPr lang="ru-RU" dirty="0" smtClean="0"/>
              <a:t>Кулона</a:t>
            </a:r>
          </a:p>
        </p:txBody>
      </p:sp>
      <p:sp>
        <p:nvSpPr>
          <p:cNvPr id="38" name="TextBox 37">
            <a:hlinkClick r:id="rId12" action="ppaction://hlinksldjump"/>
          </p:cNvPr>
          <p:cNvSpPr txBox="1"/>
          <p:nvPr/>
        </p:nvSpPr>
        <p:spPr>
          <a:xfrm>
            <a:off x="7443168" y="2429391"/>
            <a:ext cx="1620000" cy="936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Закон </a:t>
            </a:r>
          </a:p>
          <a:p>
            <a:pPr algn="ctr"/>
            <a:r>
              <a:rPr lang="ru-RU" dirty="0" smtClean="0"/>
              <a:t>сохранения</a:t>
            </a:r>
          </a:p>
          <a:p>
            <a:pPr algn="ctr"/>
            <a:r>
              <a:rPr lang="ru-RU" dirty="0" smtClean="0"/>
              <a:t>заряда</a:t>
            </a:r>
            <a:endParaRPr lang="ru-RU" dirty="0"/>
          </a:p>
        </p:txBody>
      </p:sp>
      <p:sp>
        <p:nvSpPr>
          <p:cNvPr id="39" name="TextBox 38">
            <a:hlinkClick r:id="rId13" action="ppaction://hlinksldjump"/>
          </p:cNvPr>
          <p:cNvSpPr txBox="1"/>
          <p:nvPr/>
        </p:nvSpPr>
        <p:spPr>
          <a:xfrm>
            <a:off x="7443168" y="4621114"/>
            <a:ext cx="1620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Принцип суперпозиции</a:t>
            </a:r>
            <a:endParaRPr lang="ru-RU" dirty="0"/>
          </a:p>
        </p:txBody>
      </p:sp>
      <p:sp>
        <p:nvSpPr>
          <p:cNvPr id="40" name="TextBox 39">
            <a:hlinkClick r:id="rId14" action="ppaction://hlinksldjump"/>
          </p:cNvPr>
          <p:cNvSpPr txBox="1"/>
          <p:nvPr/>
        </p:nvSpPr>
        <p:spPr>
          <a:xfrm>
            <a:off x="7443168" y="5572140"/>
            <a:ext cx="1620000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Закрепление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4000" y="500400"/>
            <a:ext cx="7215238" cy="6215106"/>
          </a:xfrm>
          <a:prstGeom prst="rect">
            <a:avLst/>
          </a:prstGeom>
          <a:solidFill>
            <a:schemeClr val="accent5">
              <a:lumMod val="40000"/>
              <a:lumOff val="60000"/>
              <a:alpha val="26000"/>
            </a:schemeClr>
          </a:solidFill>
          <a:ln w="635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endParaRPr lang="ru-RU" sz="2000" dirty="0">
              <a:solidFill>
                <a:srgbClr val="00FFFF"/>
              </a:solidFill>
              <a:latin typeface="Cambr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056" y="0"/>
            <a:ext cx="74444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Электризация тел. Заряд. Закон Кулона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554" name="Picture 2" descr="C:\Users\ВЛАДИМИР\Pictures\500Bendzamins-Franklins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1481"/>
            <a:ext cx="1589437" cy="17859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000232" y="571480"/>
            <a:ext cx="3357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u="sng" dirty="0" err="1" smtClean="0"/>
              <a:t>Бенджамин</a:t>
            </a:r>
            <a:r>
              <a:rPr lang="ru-RU" sz="2400" i="1" u="sng" dirty="0" smtClean="0"/>
              <a:t>  Франклин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643182"/>
            <a:ext cx="69294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при любых взаимодействиях тел их полный электрический заряд остается неизменным: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00232" y="928670"/>
            <a:ext cx="53578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«Стеклянное» электричество он назвал положительным (+), а «смоляное» – отрицательным (-).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2214554"/>
            <a:ext cx="5143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u="sng" dirty="0" smtClean="0">
                <a:solidFill>
                  <a:srgbClr val="002060"/>
                </a:solidFill>
              </a:rPr>
              <a:t>Закон сохранения заряда:</a:t>
            </a:r>
            <a:r>
              <a:rPr lang="ru-RU" sz="2800" b="1" i="1" dirty="0" smtClean="0"/>
              <a:t> </a:t>
            </a:r>
            <a:endParaRPr lang="ru-RU" sz="2800" dirty="0"/>
          </a:p>
        </p:txBody>
      </p:sp>
      <p:sp>
        <p:nvSpPr>
          <p:cNvPr id="13" name="Овал 12"/>
          <p:cNvSpPr/>
          <p:nvPr/>
        </p:nvSpPr>
        <p:spPr>
          <a:xfrm>
            <a:off x="857224" y="5072074"/>
            <a:ext cx="500066" cy="50006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069328" y="5058426"/>
            <a:ext cx="500066" cy="50006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214678" y="5072074"/>
            <a:ext cx="500066" cy="50006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714744" y="5058426"/>
            <a:ext cx="500066" cy="50006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000628" y="5072074"/>
            <a:ext cx="500066" cy="50006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212732" y="5058426"/>
            <a:ext cx="500066" cy="50006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триховая стрелка вправо 19"/>
          <p:cNvSpPr/>
          <p:nvPr/>
        </p:nvSpPr>
        <p:spPr>
          <a:xfrm>
            <a:off x="2714612" y="5214950"/>
            <a:ext cx="357190" cy="214314"/>
          </a:xfrm>
          <a:prstGeom prst="striped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триховая стрелка вправо 20"/>
          <p:cNvSpPr/>
          <p:nvPr/>
        </p:nvSpPr>
        <p:spPr>
          <a:xfrm>
            <a:off x="4286248" y="5214950"/>
            <a:ext cx="357190" cy="214314"/>
          </a:xfrm>
          <a:prstGeom prst="striped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4563599" y="4429133"/>
          <a:ext cx="2723045" cy="571504"/>
        </p:xfrm>
        <a:graphic>
          <a:graphicData uri="http://schemas.openxmlformats.org/presentationml/2006/ole">
            <p:oleObj spid="_x0000_s23558" name="Формула" r:id="rId4" imgW="1028520" imgH="215640" progId="Equation.3">
              <p:embed/>
            </p:oleObj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404498" y="5610541"/>
            <a:ext cx="2714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до взаимодействия</a:t>
            </a:r>
            <a:endParaRPr lang="ru-RU" sz="2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214810" y="5610541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после взаимодействия</a:t>
            </a:r>
            <a:endParaRPr lang="ru-RU" sz="2400" dirty="0"/>
          </a:p>
        </p:txBody>
      </p:sp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4849348" y="5926133"/>
          <a:ext cx="2580172" cy="541518"/>
        </p:xfrm>
        <a:graphic>
          <a:graphicData uri="http://schemas.openxmlformats.org/presentationml/2006/ole">
            <p:oleObj spid="_x0000_s23559" name="Формула" r:id="rId5" imgW="1028520" imgH="215640" progId="Equation.3">
              <p:embed/>
            </p:oleObj>
          </a:graphicData>
        </a:graphic>
      </p:graphicFrame>
      <p:graphicFrame>
        <p:nvGraphicFramePr>
          <p:cNvPr id="23561" name="Object 9"/>
          <p:cNvGraphicFramePr>
            <a:graphicFrameLocks noChangeAspect="1"/>
          </p:cNvGraphicFramePr>
          <p:nvPr/>
        </p:nvGraphicFramePr>
        <p:xfrm>
          <a:off x="428596" y="5946086"/>
          <a:ext cx="2643206" cy="554747"/>
        </p:xfrm>
        <a:graphic>
          <a:graphicData uri="http://schemas.openxmlformats.org/presentationml/2006/ole">
            <p:oleObj spid="_x0000_s23561" name="Формула" r:id="rId6" imgW="1028520" imgH="215640" progId="Equation.3">
              <p:embed/>
            </p:oleObj>
          </a:graphicData>
        </a:graphic>
      </p:graphicFrame>
      <p:graphicFrame>
        <p:nvGraphicFramePr>
          <p:cNvPr id="23562" name="Object 10"/>
          <p:cNvGraphicFramePr>
            <a:graphicFrameLocks noChangeAspect="1"/>
          </p:cNvGraphicFramePr>
          <p:nvPr/>
        </p:nvGraphicFramePr>
        <p:xfrm>
          <a:off x="428595" y="5000636"/>
          <a:ext cx="403415" cy="571504"/>
        </p:xfrm>
        <a:graphic>
          <a:graphicData uri="http://schemas.openxmlformats.org/presentationml/2006/ole">
            <p:oleObj spid="_x0000_s23562" name="Формула" r:id="rId7" imgW="152280" imgH="215640" progId="Equation.3">
              <p:embed/>
            </p:oleObj>
          </a:graphicData>
        </a:graphic>
      </p:graphicFrame>
      <p:graphicFrame>
        <p:nvGraphicFramePr>
          <p:cNvPr id="23563" name="Object 11"/>
          <p:cNvGraphicFramePr>
            <a:graphicFrameLocks noChangeAspect="1"/>
          </p:cNvGraphicFramePr>
          <p:nvPr/>
        </p:nvGraphicFramePr>
        <p:xfrm>
          <a:off x="1643042" y="5003834"/>
          <a:ext cx="428628" cy="520477"/>
        </p:xfrm>
        <a:graphic>
          <a:graphicData uri="http://schemas.openxmlformats.org/presentationml/2006/ole">
            <p:oleObj spid="_x0000_s23563" name="Формула" r:id="rId8" imgW="177480" imgH="215640" progId="Equation.3">
              <p:embed/>
            </p:oleObj>
          </a:graphicData>
        </a:graphic>
      </p:graphicFrame>
      <p:graphicFrame>
        <p:nvGraphicFramePr>
          <p:cNvPr id="23565" name="Object 13"/>
          <p:cNvGraphicFramePr>
            <a:graphicFrameLocks noChangeAspect="1"/>
          </p:cNvGraphicFramePr>
          <p:nvPr/>
        </p:nvGraphicFramePr>
        <p:xfrm>
          <a:off x="428596" y="4500570"/>
          <a:ext cx="1156402" cy="500066"/>
        </p:xfrm>
        <a:graphic>
          <a:graphicData uri="http://schemas.openxmlformats.org/presentationml/2006/ole">
            <p:oleObj spid="_x0000_s23565" name="Формула" r:id="rId9" imgW="469800" imgH="203040" progId="Equation.3">
              <p:embed/>
            </p:oleObj>
          </a:graphicData>
        </a:graphic>
      </p:graphicFrame>
      <p:graphicFrame>
        <p:nvGraphicFramePr>
          <p:cNvPr id="23566" name="Object 14"/>
          <p:cNvGraphicFramePr>
            <a:graphicFrameLocks noChangeAspect="1"/>
          </p:cNvGraphicFramePr>
          <p:nvPr/>
        </p:nvGraphicFramePr>
        <p:xfrm>
          <a:off x="1835032" y="4500570"/>
          <a:ext cx="1156402" cy="500066"/>
        </p:xfrm>
        <a:graphic>
          <a:graphicData uri="http://schemas.openxmlformats.org/presentationml/2006/ole">
            <p:oleObj spid="_x0000_s23566" name="Формула" r:id="rId10" imgW="469800" imgH="203040" progId="Equation.3">
              <p:embed/>
            </p:oleObj>
          </a:graphicData>
        </a:graphic>
      </p:graphicFrame>
      <p:graphicFrame>
        <p:nvGraphicFramePr>
          <p:cNvPr id="23567" name="Object 15"/>
          <p:cNvGraphicFramePr>
            <a:graphicFrameLocks noChangeAspect="1"/>
          </p:cNvGraphicFramePr>
          <p:nvPr/>
        </p:nvGraphicFramePr>
        <p:xfrm>
          <a:off x="5500694" y="5000636"/>
          <a:ext cx="428628" cy="560514"/>
        </p:xfrm>
        <a:graphic>
          <a:graphicData uri="http://schemas.openxmlformats.org/presentationml/2006/ole">
            <p:oleObj spid="_x0000_s23567" name="Формула" r:id="rId11" imgW="164880" imgH="215640" progId="Equation.3">
              <p:embed/>
            </p:oleObj>
          </a:graphicData>
        </a:graphic>
      </p:graphicFrame>
      <p:graphicFrame>
        <p:nvGraphicFramePr>
          <p:cNvPr id="23568" name="Object 16"/>
          <p:cNvGraphicFramePr>
            <a:graphicFrameLocks noChangeAspect="1"/>
          </p:cNvGraphicFramePr>
          <p:nvPr/>
        </p:nvGraphicFramePr>
        <p:xfrm>
          <a:off x="6715140" y="4997119"/>
          <a:ext cx="473547" cy="575021"/>
        </p:xfrm>
        <a:graphic>
          <a:graphicData uri="http://schemas.openxmlformats.org/presentationml/2006/ole">
            <p:oleObj spid="_x0000_s23568" name="Формула" r:id="rId12" imgW="177480" imgH="215640" progId="Equation.3">
              <p:embed/>
            </p:oleObj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3214678" y="4000504"/>
            <a:ext cx="1428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u="sng" dirty="0" smtClean="0"/>
              <a:t>Пример</a:t>
            </a:r>
            <a:endParaRPr lang="ru-RU" sz="2800" i="1" u="sng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12" y="3560744"/>
            <a:ext cx="3857652" cy="511198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  <a:effectLst/>
        </p:spPr>
      </p:pic>
      <p:sp>
        <p:nvSpPr>
          <p:cNvPr id="38" name="Прямоугольник 37"/>
          <p:cNvSpPr/>
          <p:nvPr/>
        </p:nvSpPr>
        <p:spPr>
          <a:xfrm>
            <a:off x="428596" y="2357430"/>
            <a:ext cx="1491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u="sng" dirty="0" smtClean="0"/>
              <a:t>1706-1790 гг.</a:t>
            </a:r>
            <a:endParaRPr lang="ru-RU" dirty="0"/>
          </a:p>
        </p:txBody>
      </p:sp>
      <p:sp>
        <p:nvSpPr>
          <p:cNvPr id="39" name="Скругленный прямоугольник 38">
            <a:hlinkClick r:id="rId14" action="ppaction://hlinksldjump"/>
          </p:cNvPr>
          <p:cNvSpPr/>
          <p:nvPr/>
        </p:nvSpPr>
        <p:spPr>
          <a:xfrm>
            <a:off x="3082252" y="6242378"/>
            <a:ext cx="163800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Смотри опыт</a:t>
            </a:r>
            <a:endParaRPr lang="ru-RU" sz="2000" dirty="0"/>
          </a:p>
        </p:txBody>
      </p:sp>
      <p:sp>
        <p:nvSpPr>
          <p:cNvPr id="43" name="TextBox 42">
            <a:hlinkClick r:id="rId15" action="ppaction://hlinksldjump"/>
          </p:cNvPr>
          <p:cNvSpPr txBox="1"/>
          <p:nvPr/>
        </p:nvSpPr>
        <p:spPr>
          <a:xfrm>
            <a:off x="7443168" y="1478364"/>
            <a:ext cx="1620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Виды электризации</a:t>
            </a:r>
          </a:p>
        </p:txBody>
      </p:sp>
      <p:sp>
        <p:nvSpPr>
          <p:cNvPr id="44" name="TextBox 43">
            <a:hlinkClick r:id="rId16" action="ppaction://hlinksldjump"/>
          </p:cNvPr>
          <p:cNvSpPr txBox="1"/>
          <p:nvPr/>
        </p:nvSpPr>
        <p:spPr>
          <a:xfrm>
            <a:off x="7443168" y="527337"/>
            <a:ext cx="1566967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Явление </a:t>
            </a:r>
          </a:p>
          <a:p>
            <a:r>
              <a:rPr lang="ru-RU" dirty="0" smtClean="0"/>
              <a:t>электризации</a:t>
            </a:r>
          </a:p>
        </p:txBody>
      </p:sp>
      <p:sp>
        <p:nvSpPr>
          <p:cNvPr id="45" name="TextBox 44">
            <a:hlinkClick r:id="rId17" action="ppaction://hlinksldjump"/>
          </p:cNvPr>
          <p:cNvSpPr txBox="1"/>
          <p:nvPr/>
        </p:nvSpPr>
        <p:spPr>
          <a:xfrm>
            <a:off x="7443168" y="2428868"/>
            <a:ext cx="1620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Закон </a:t>
            </a:r>
          </a:p>
          <a:p>
            <a:pPr algn="ctr"/>
            <a:r>
              <a:rPr lang="ru-RU" dirty="0" smtClean="0"/>
              <a:t>Кулона</a:t>
            </a:r>
          </a:p>
        </p:txBody>
      </p:sp>
      <p:sp>
        <p:nvSpPr>
          <p:cNvPr id="47" name="TextBox 46">
            <a:hlinkClick r:id="rId18" action="ppaction://hlinksldjump"/>
          </p:cNvPr>
          <p:cNvSpPr txBox="1"/>
          <p:nvPr/>
        </p:nvSpPr>
        <p:spPr>
          <a:xfrm>
            <a:off x="7443168" y="3379895"/>
            <a:ext cx="1620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Принцип суперпозиции</a:t>
            </a:r>
            <a:endParaRPr lang="ru-RU" dirty="0"/>
          </a:p>
        </p:txBody>
      </p:sp>
      <p:sp>
        <p:nvSpPr>
          <p:cNvPr id="48" name="TextBox 47">
            <a:hlinkClick r:id="rId19" action="ppaction://hlinksldjump"/>
          </p:cNvPr>
          <p:cNvSpPr txBox="1"/>
          <p:nvPr/>
        </p:nvSpPr>
        <p:spPr>
          <a:xfrm>
            <a:off x="7443168" y="4330921"/>
            <a:ext cx="1620000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Закрепление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500042"/>
            <a:ext cx="7215238" cy="6215106"/>
          </a:xfrm>
          <a:prstGeom prst="rect">
            <a:avLst/>
          </a:prstGeom>
          <a:solidFill>
            <a:schemeClr val="accent5">
              <a:lumMod val="40000"/>
              <a:lumOff val="60000"/>
              <a:alpha val="26000"/>
            </a:schemeClr>
          </a:solidFill>
          <a:ln w="635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endParaRPr lang="ru-RU" sz="24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056" y="0"/>
            <a:ext cx="74444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Электризация тел. Заряд. Закон Кулона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 descr="Cul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1643074" cy="2068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928794" y="571480"/>
            <a:ext cx="4786346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i="1" u="sng" dirty="0" smtClean="0">
                <a:latin typeface="Cambria" pitchFamily="18" charset="0"/>
              </a:rPr>
              <a:t>Шарль Огюстен Кулон</a:t>
            </a:r>
            <a:endParaRPr lang="ru-RU" sz="2400" i="1" u="sng" dirty="0"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00232" y="1000108"/>
            <a:ext cx="528641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mbria" pitchFamily="18" charset="0"/>
              </a:rPr>
              <a:t>В 1785 г.                                      </a:t>
            </a:r>
            <a:r>
              <a:rPr lang="ru-RU" sz="2600" dirty="0" smtClean="0">
                <a:latin typeface="Cambria" pitchFamily="18" charset="0"/>
              </a:rPr>
              <a:t>установил закон взаимодействия двух неподвижных точечных зарядов:</a:t>
            </a:r>
            <a:endParaRPr lang="ru-RU" sz="2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72066" y="571480"/>
            <a:ext cx="1699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u="sng" dirty="0" smtClean="0">
                <a:latin typeface="Cambria" pitchFamily="18" charset="0"/>
              </a:rPr>
              <a:t>(1736-1806 гг.)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2680170"/>
            <a:ext cx="7000924" cy="2677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993300"/>
                </a:solidFill>
                <a:latin typeface="Cambria" pitchFamily="18" charset="0"/>
              </a:rPr>
              <a:t>сила  взаимодействия  двух</a:t>
            </a:r>
            <a:r>
              <a:rPr lang="ru-RU" sz="2800" i="1" dirty="0" smtClean="0">
                <a:solidFill>
                  <a:srgbClr val="993300"/>
                </a:solidFill>
                <a:latin typeface="Cambria" pitchFamily="18" charset="0"/>
              </a:rPr>
              <a:t> </a:t>
            </a:r>
            <a:r>
              <a:rPr lang="ru-RU" sz="2800" b="1" i="1" dirty="0" smtClean="0">
                <a:solidFill>
                  <a:srgbClr val="993300"/>
                </a:solidFill>
                <a:latin typeface="Cambria" pitchFamily="18" charset="0"/>
              </a:rPr>
              <a:t>неподвижных</a:t>
            </a:r>
            <a:r>
              <a:rPr lang="ru-RU" sz="2800" i="1" dirty="0" smtClean="0">
                <a:solidFill>
                  <a:srgbClr val="993300"/>
                </a:solidFill>
                <a:latin typeface="Cambria" pitchFamily="18" charset="0"/>
              </a:rPr>
              <a:t>  </a:t>
            </a:r>
            <a:r>
              <a:rPr lang="ru-RU" sz="2800" b="1" i="1" dirty="0" smtClean="0">
                <a:solidFill>
                  <a:srgbClr val="993300"/>
                </a:solidFill>
                <a:latin typeface="Cambria" pitchFamily="18" charset="0"/>
              </a:rPr>
              <a:t>точечных  зарядов  в вакууме  прямо  пропорциональна произведению их абсолютных  величин и обратно пропорциональна квадрату расстояния  между  ними</a:t>
            </a:r>
            <a:r>
              <a:rPr lang="ru-RU" sz="1600" b="1" i="1" dirty="0" smtClean="0">
                <a:solidFill>
                  <a:srgbClr val="993300"/>
                </a:solidFill>
                <a:latin typeface="Cambria" pitchFamily="18" charset="0"/>
              </a:rPr>
              <a:t>: (показать формулу) </a:t>
            </a:r>
            <a:endParaRPr lang="ru-RU" sz="1600" dirty="0">
              <a:solidFill>
                <a:srgbClr val="993300"/>
              </a:solidFill>
            </a:endParaRPr>
          </a:p>
        </p:txBody>
      </p:sp>
      <p:sp>
        <p:nvSpPr>
          <p:cNvPr id="15" name="Прямоугольник 14">
            <a:hlinkClick r:id="rId4" action="ppaction://hlinksldjump"/>
          </p:cNvPr>
          <p:cNvSpPr/>
          <p:nvPr/>
        </p:nvSpPr>
        <p:spPr>
          <a:xfrm>
            <a:off x="3428992" y="976954"/>
            <a:ext cx="3071834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600" dirty="0" smtClean="0">
                <a:latin typeface="Cambria" pitchFamily="18" charset="0"/>
              </a:rPr>
              <a:t>экспериментально</a:t>
            </a:r>
            <a:r>
              <a:rPr lang="ru-RU" sz="2800" dirty="0" smtClean="0">
                <a:latin typeface="Cambria" pitchFamily="18" charset="0"/>
              </a:rPr>
              <a:t> </a:t>
            </a:r>
            <a:endParaRPr lang="ru-RU" sz="2800" dirty="0"/>
          </a:p>
        </p:txBody>
      </p:sp>
      <p:pic>
        <p:nvPicPr>
          <p:cNvPr id="16" name="Picture 14" descr="chasti"/>
          <p:cNvPicPr>
            <a:picLocks noChangeAspect="1" noChangeArrowheads="1"/>
          </p:cNvPicPr>
          <p:nvPr/>
        </p:nvPicPr>
        <p:blipFill>
          <a:blip r:embed="rId5" cstate="print">
            <a:lum bright="-10000" contrast="34000"/>
          </a:blip>
          <a:srcRect/>
          <a:stretch>
            <a:fillRect/>
          </a:stretch>
        </p:blipFill>
        <p:spPr bwMode="auto">
          <a:xfrm>
            <a:off x="214282" y="5429264"/>
            <a:ext cx="172038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626" name="Object 2"/>
          <p:cNvGraphicFramePr>
            <a:graphicFrameLocks noGrp="1" noChangeAspect="1"/>
          </p:cNvGraphicFramePr>
          <p:nvPr/>
        </p:nvGraphicFramePr>
        <p:xfrm>
          <a:off x="4857752" y="5572140"/>
          <a:ext cx="2341082" cy="928694"/>
        </p:xfrm>
        <a:graphic>
          <a:graphicData uri="http://schemas.openxmlformats.org/presentationml/2006/ole">
            <p:oleObj spid="_x0000_s26626" name="Equation" r:id="rId6" imgW="1054100" imgH="419100" progId="">
              <p:embed/>
            </p:oleObj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2245707" y="5455148"/>
            <a:ext cx="2469169" cy="1260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Cambria" pitchFamily="18" charset="0"/>
              </a:rPr>
              <a:t> </a:t>
            </a:r>
            <a:endParaRPr lang="ru-RU" sz="2800" dirty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21654" y="5501014"/>
            <a:ext cx="2302333" cy="1120296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  <a:effectLst/>
        </p:spPr>
      </p:pic>
      <p:sp>
        <p:nvSpPr>
          <p:cNvPr id="26" name="TextBox 25">
            <a:hlinkClick r:id="rId8" action="ppaction://hlinksldjump"/>
          </p:cNvPr>
          <p:cNvSpPr txBox="1"/>
          <p:nvPr/>
        </p:nvSpPr>
        <p:spPr>
          <a:xfrm>
            <a:off x="7443168" y="1478364"/>
            <a:ext cx="1620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Виды электризации</a:t>
            </a:r>
          </a:p>
        </p:txBody>
      </p:sp>
      <p:sp>
        <p:nvSpPr>
          <p:cNvPr id="27" name="TextBox 26">
            <a:hlinkClick r:id="rId9" action="ppaction://hlinksldjump"/>
          </p:cNvPr>
          <p:cNvSpPr txBox="1"/>
          <p:nvPr/>
        </p:nvSpPr>
        <p:spPr>
          <a:xfrm>
            <a:off x="7443168" y="527337"/>
            <a:ext cx="1566967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Явление </a:t>
            </a:r>
          </a:p>
          <a:p>
            <a:r>
              <a:rPr lang="ru-RU" dirty="0" smtClean="0"/>
              <a:t>электризации</a:t>
            </a:r>
          </a:p>
        </p:txBody>
      </p:sp>
      <p:sp>
        <p:nvSpPr>
          <p:cNvPr id="29" name="TextBox 28">
            <a:hlinkClick r:id="rId10" action="ppaction://hlinksldjump"/>
          </p:cNvPr>
          <p:cNvSpPr txBox="1"/>
          <p:nvPr/>
        </p:nvSpPr>
        <p:spPr>
          <a:xfrm>
            <a:off x="7443168" y="2429391"/>
            <a:ext cx="1620000" cy="936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Закон </a:t>
            </a:r>
          </a:p>
          <a:p>
            <a:pPr algn="ctr"/>
            <a:r>
              <a:rPr lang="ru-RU" dirty="0" smtClean="0"/>
              <a:t>сохранения</a:t>
            </a:r>
          </a:p>
          <a:p>
            <a:pPr algn="ctr"/>
            <a:r>
              <a:rPr lang="ru-RU" dirty="0" smtClean="0"/>
              <a:t>заряда</a:t>
            </a:r>
            <a:endParaRPr lang="ru-RU" dirty="0"/>
          </a:p>
        </p:txBody>
      </p:sp>
      <p:sp>
        <p:nvSpPr>
          <p:cNvPr id="30" name="TextBox 29">
            <a:hlinkClick r:id="rId11" action="ppaction://hlinksldjump"/>
          </p:cNvPr>
          <p:cNvSpPr txBox="1"/>
          <p:nvPr/>
        </p:nvSpPr>
        <p:spPr>
          <a:xfrm>
            <a:off x="7443168" y="3679402"/>
            <a:ext cx="1620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Принцип суперпозиции</a:t>
            </a:r>
            <a:endParaRPr lang="ru-RU" dirty="0"/>
          </a:p>
        </p:txBody>
      </p:sp>
      <p:sp>
        <p:nvSpPr>
          <p:cNvPr id="31" name="TextBox 30">
            <a:hlinkClick r:id="rId12" action="ppaction://hlinksldjump"/>
          </p:cNvPr>
          <p:cNvSpPr txBox="1"/>
          <p:nvPr/>
        </p:nvSpPr>
        <p:spPr>
          <a:xfrm>
            <a:off x="7443168" y="4630428"/>
            <a:ext cx="1620000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Закрепление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 animBg="1"/>
      <p:bldP spid="15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500042"/>
            <a:ext cx="7215238" cy="6215106"/>
          </a:xfrm>
          <a:prstGeom prst="rect">
            <a:avLst/>
          </a:prstGeom>
          <a:solidFill>
            <a:schemeClr val="accent5">
              <a:lumMod val="40000"/>
              <a:lumOff val="60000"/>
              <a:alpha val="26000"/>
            </a:schemeClr>
          </a:solidFill>
          <a:ln w="635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056" y="0"/>
            <a:ext cx="74444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Электризация тел. Заряд. Закон Кулона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65592"/>
            <a:ext cx="69294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spc="-100" dirty="0" smtClean="0">
                <a:latin typeface="Cambria" pitchFamily="18" charset="0"/>
              </a:rPr>
              <a:t>Идея измерений основывалась на догадке Кулона о том, что если заряженный шарик привести в контакт с точно таким же незаряженным,  то  заряд   первого                                      разделится между ними поровну. Таким             образом, можно было изменять заряд</a:t>
            </a:r>
            <a:endParaRPr lang="ru-RU" sz="2800" dirty="0"/>
          </a:p>
        </p:txBody>
      </p:sp>
      <p:pic>
        <p:nvPicPr>
          <p:cNvPr id="11" name="Picture 4" descr="1-1-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" contrast="20000"/>
          </a:blip>
          <a:srcRect/>
          <a:stretch>
            <a:fillRect/>
          </a:stretch>
        </p:blipFill>
        <p:spPr>
          <a:xfrm>
            <a:off x="357158" y="3214686"/>
            <a:ext cx="2428892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66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2786050" y="3000372"/>
            <a:ext cx="4407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spc="-100" dirty="0" smtClean="0">
                <a:latin typeface="Cambria" pitchFamily="18" charset="0"/>
              </a:rPr>
              <a:t>шарика в два, три и т. д. раз. </a:t>
            </a:r>
            <a:endParaRPr lang="ru-RU" sz="2800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6000768"/>
            <a:ext cx="1643074" cy="593681"/>
          </a:xfrm>
          <a:prstGeom prst="rect">
            <a:avLst/>
          </a:prstGeom>
          <a:solidFill>
            <a:srgbClr val="FFE9B3"/>
          </a:solidFill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5715016"/>
            <a:ext cx="1128298" cy="944561"/>
          </a:xfrm>
          <a:prstGeom prst="rect">
            <a:avLst/>
          </a:prstGeom>
          <a:solidFill>
            <a:srgbClr val="FFE9B3"/>
          </a:solidFill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93" y="3501732"/>
            <a:ext cx="4143375" cy="2114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2" descr="C:\Users\ВЛАДИМИР\Pictures\4076147-2xs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8060" y="642918"/>
            <a:ext cx="372159" cy="3698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3" name="TextBox 22">
            <a:hlinkClick r:id="rId8" action="ppaction://hlinksldjump"/>
          </p:cNvPr>
          <p:cNvSpPr txBox="1"/>
          <p:nvPr/>
        </p:nvSpPr>
        <p:spPr>
          <a:xfrm>
            <a:off x="7443168" y="1478364"/>
            <a:ext cx="1620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Виды электризации</a:t>
            </a:r>
          </a:p>
        </p:txBody>
      </p:sp>
      <p:sp>
        <p:nvSpPr>
          <p:cNvPr id="24" name="TextBox 23">
            <a:hlinkClick r:id="rId9" action="ppaction://hlinksldjump"/>
          </p:cNvPr>
          <p:cNvSpPr txBox="1"/>
          <p:nvPr/>
        </p:nvSpPr>
        <p:spPr>
          <a:xfrm>
            <a:off x="7443168" y="527337"/>
            <a:ext cx="1566967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Явление </a:t>
            </a:r>
          </a:p>
          <a:p>
            <a:r>
              <a:rPr lang="ru-RU" dirty="0" smtClean="0"/>
              <a:t>электризации</a:t>
            </a:r>
          </a:p>
        </p:txBody>
      </p:sp>
      <p:sp>
        <p:nvSpPr>
          <p:cNvPr id="25" name="TextBox 24">
            <a:hlinkClick r:id="rId6" action="ppaction://hlinksldjump"/>
          </p:cNvPr>
          <p:cNvSpPr txBox="1"/>
          <p:nvPr/>
        </p:nvSpPr>
        <p:spPr>
          <a:xfrm>
            <a:off x="7443168" y="3670087"/>
            <a:ext cx="1620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Закон </a:t>
            </a:r>
          </a:p>
          <a:p>
            <a:pPr algn="ctr"/>
            <a:r>
              <a:rPr lang="ru-RU" dirty="0" smtClean="0"/>
              <a:t>Кулона</a:t>
            </a:r>
          </a:p>
        </p:txBody>
      </p:sp>
      <p:sp>
        <p:nvSpPr>
          <p:cNvPr id="26" name="TextBox 25">
            <a:hlinkClick r:id="rId10" action="ppaction://hlinksldjump"/>
          </p:cNvPr>
          <p:cNvSpPr txBox="1"/>
          <p:nvPr/>
        </p:nvSpPr>
        <p:spPr>
          <a:xfrm>
            <a:off x="7443168" y="2429391"/>
            <a:ext cx="1620000" cy="936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Закон </a:t>
            </a:r>
          </a:p>
          <a:p>
            <a:pPr algn="ctr"/>
            <a:r>
              <a:rPr lang="ru-RU" dirty="0" smtClean="0"/>
              <a:t>сохранения</a:t>
            </a:r>
          </a:p>
          <a:p>
            <a:pPr algn="ctr"/>
            <a:r>
              <a:rPr lang="ru-RU" dirty="0" smtClean="0"/>
              <a:t>заряда</a:t>
            </a:r>
            <a:endParaRPr lang="ru-RU" dirty="0"/>
          </a:p>
        </p:txBody>
      </p:sp>
      <p:sp>
        <p:nvSpPr>
          <p:cNvPr id="27" name="TextBox 26">
            <a:hlinkClick r:id="rId11" action="ppaction://hlinksldjump"/>
          </p:cNvPr>
          <p:cNvSpPr txBox="1"/>
          <p:nvPr/>
        </p:nvSpPr>
        <p:spPr>
          <a:xfrm>
            <a:off x="7443168" y="4621114"/>
            <a:ext cx="1620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Принцип суперпозиции</a:t>
            </a:r>
            <a:endParaRPr lang="ru-RU" dirty="0"/>
          </a:p>
        </p:txBody>
      </p:sp>
      <p:sp>
        <p:nvSpPr>
          <p:cNvPr id="28" name="TextBox 27">
            <a:hlinkClick r:id="rId12" action="ppaction://hlinksldjump"/>
          </p:cNvPr>
          <p:cNvSpPr txBox="1"/>
          <p:nvPr/>
        </p:nvSpPr>
        <p:spPr>
          <a:xfrm>
            <a:off x="7443168" y="5572140"/>
            <a:ext cx="1620000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Закрепление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500042"/>
            <a:ext cx="7215238" cy="6215106"/>
          </a:xfrm>
          <a:prstGeom prst="rect">
            <a:avLst/>
          </a:prstGeom>
          <a:noFill/>
          <a:ln w="635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056" y="0"/>
            <a:ext cx="74444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Электризация тел. Заряд. Закон Кулона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Picture 4" descr="электризация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3880" y="2189176"/>
            <a:ext cx="5276301" cy="3454402"/>
          </a:xfrm>
          <a:noFill/>
        </p:spPr>
      </p:pic>
      <p:sp>
        <p:nvSpPr>
          <p:cNvPr id="15" name="Прямоугольник 14"/>
          <p:cNvSpPr/>
          <p:nvPr/>
        </p:nvSpPr>
        <p:spPr>
          <a:xfrm>
            <a:off x="857224" y="714356"/>
            <a:ext cx="62151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mbria" pitchFamily="18" charset="0"/>
              </a:rPr>
              <a:t>Опыт  по  распределению  заряда между   двумя     электроскопами</a:t>
            </a:r>
            <a:endParaRPr lang="ru-RU" sz="2800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928794" y="5672484"/>
            <a:ext cx="4071966" cy="158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7443168" y="1478364"/>
            <a:ext cx="1620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Виды электризации</a:t>
            </a:r>
          </a:p>
        </p:txBody>
      </p:sp>
      <p:sp>
        <p:nvSpPr>
          <p:cNvPr id="16" name="TextBox 15">
            <a:hlinkClick r:id="rId4" action="ppaction://hlinksldjump"/>
          </p:cNvPr>
          <p:cNvSpPr txBox="1"/>
          <p:nvPr/>
        </p:nvSpPr>
        <p:spPr>
          <a:xfrm>
            <a:off x="7443168" y="527337"/>
            <a:ext cx="1566967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Явление </a:t>
            </a:r>
          </a:p>
          <a:p>
            <a:r>
              <a:rPr lang="ru-RU" dirty="0" smtClean="0"/>
              <a:t>электризации</a:t>
            </a:r>
          </a:p>
        </p:txBody>
      </p:sp>
      <p:sp>
        <p:nvSpPr>
          <p:cNvPr id="18" name="TextBox 17">
            <a:hlinkClick r:id="rId5" action="ppaction://hlinksldjump"/>
          </p:cNvPr>
          <p:cNvSpPr txBox="1"/>
          <p:nvPr/>
        </p:nvSpPr>
        <p:spPr>
          <a:xfrm>
            <a:off x="7443168" y="3670087"/>
            <a:ext cx="1620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Закон </a:t>
            </a:r>
          </a:p>
          <a:p>
            <a:pPr algn="ctr"/>
            <a:r>
              <a:rPr lang="ru-RU" dirty="0" smtClean="0"/>
              <a:t>Кулона</a:t>
            </a:r>
          </a:p>
        </p:txBody>
      </p:sp>
      <p:sp>
        <p:nvSpPr>
          <p:cNvPr id="20" name="TextBox 19">
            <a:hlinkClick r:id="rId6" action="ppaction://hlinksldjump"/>
          </p:cNvPr>
          <p:cNvSpPr txBox="1"/>
          <p:nvPr/>
        </p:nvSpPr>
        <p:spPr>
          <a:xfrm>
            <a:off x="7443168" y="2429391"/>
            <a:ext cx="1620000" cy="936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Закон </a:t>
            </a:r>
          </a:p>
          <a:p>
            <a:pPr algn="ctr"/>
            <a:r>
              <a:rPr lang="ru-RU" dirty="0" smtClean="0"/>
              <a:t>сохранения</a:t>
            </a:r>
          </a:p>
          <a:p>
            <a:pPr algn="ctr"/>
            <a:r>
              <a:rPr lang="ru-RU" dirty="0" smtClean="0"/>
              <a:t>заряда</a:t>
            </a:r>
            <a:endParaRPr lang="ru-RU" dirty="0"/>
          </a:p>
        </p:txBody>
      </p:sp>
      <p:sp>
        <p:nvSpPr>
          <p:cNvPr id="21" name="TextBox 20">
            <a:hlinkClick r:id="rId7" action="ppaction://hlinksldjump"/>
          </p:cNvPr>
          <p:cNvSpPr txBox="1"/>
          <p:nvPr/>
        </p:nvSpPr>
        <p:spPr>
          <a:xfrm>
            <a:off x="7443168" y="4621114"/>
            <a:ext cx="1620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Принцип суперпозиции</a:t>
            </a:r>
            <a:endParaRPr lang="ru-RU" dirty="0"/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7443168" y="5572140"/>
            <a:ext cx="1620000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Закрепление</a:t>
            </a:r>
            <a:endParaRPr lang="ru-RU" dirty="0"/>
          </a:p>
        </p:txBody>
      </p:sp>
      <p:pic>
        <p:nvPicPr>
          <p:cNvPr id="23" name="Picture 2" descr="C:\Users\ВЛАДИМИР\Pictures\4076147-2xs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8060" y="642918"/>
            <a:ext cx="372159" cy="3698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500042"/>
            <a:ext cx="7214400" cy="6213600"/>
          </a:xfrm>
          <a:prstGeom prst="rect">
            <a:avLst/>
          </a:prstGeom>
          <a:solidFill>
            <a:srgbClr val="CFDDED">
              <a:alpha val="20000"/>
            </a:srgbClr>
          </a:solidFill>
          <a:ln w="635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056" y="0"/>
            <a:ext cx="74444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Электризация тел. Заряд. Закон Кулона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500042"/>
            <a:ext cx="428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Cambria" pitchFamily="18" charset="0"/>
                <a:hlinkClick r:id="rId3" action="ppaction://hlinkfile"/>
              </a:rPr>
              <a:t>Принцип суперпозиции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928670"/>
            <a:ext cx="72152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spc="-100" dirty="0" smtClean="0">
                <a:solidFill>
                  <a:srgbClr val="002060"/>
                </a:solidFill>
                <a:latin typeface="Cambria" pitchFamily="18" charset="0"/>
              </a:rPr>
              <a:t>Если  заряженное тело  взаимодействует одновременно  с   несколькими заряженными  телами,  то результирующая  сила,  действующая  на тело,  равна  векторной  сумме  сил,  действующих  на  это  тело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19" name="Picture 4" descr="1-1-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682684"/>
            <a:ext cx="4653708" cy="296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5143504" y="3786191"/>
          <a:ext cx="2160586" cy="612358"/>
        </p:xfrm>
        <a:graphic>
          <a:graphicData uri="http://schemas.openxmlformats.org/presentationml/2006/ole">
            <p:oleObj spid="_x0000_s29698" r:id="rId5" imgW="926698" imgH="266584" progId="Equation.3">
              <p:embed/>
            </p:oleObj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5143504" y="4649790"/>
          <a:ext cx="2160586" cy="623913"/>
        </p:xfrm>
        <a:graphic>
          <a:graphicData uri="http://schemas.openxmlformats.org/presentationml/2006/ole">
            <p:oleObj spid="_x0000_s29699" r:id="rId6" imgW="939392" imgH="266584" progId="Equation.3">
              <p:embed/>
            </p:oleObj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5143504" y="5576890"/>
          <a:ext cx="2152648" cy="639068"/>
        </p:xfrm>
        <a:graphic>
          <a:graphicData uri="http://schemas.openxmlformats.org/presentationml/2006/ole">
            <p:oleObj spid="_x0000_s29700" r:id="rId7" imgW="939392" imgH="266584" progId="Equation.3">
              <p:embed/>
            </p:oleObj>
          </a:graphicData>
        </a:graphic>
      </p:graphicFrame>
      <p:sp>
        <p:nvSpPr>
          <p:cNvPr id="20" name="TextBox 19">
            <a:hlinkClick r:id="rId8" action="ppaction://hlinksldjump"/>
          </p:cNvPr>
          <p:cNvSpPr txBox="1"/>
          <p:nvPr/>
        </p:nvSpPr>
        <p:spPr>
          <a:xfrm>
            <a:off x="7443168" y="1478364"/>
            <a:ext cx="1620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Виды электризации</a:t>
            </a:r>
          </a:p>
        </p:txBody>
      </p:sp>
      <p:sp>
        <p:nvSpPr>
          <p:cNvPr id="21" name="TextBox 20">
            <a:hlinkClick r:id="rId9" action="ppaction://hlinksldjump"/>
          </p:cNvPr>
          <p:cNvSpPr txBox="1"/>
          <p:nvPr/>
        </p:nvSpPr>
        <p:spPr>
          <a:xfrm>
            <a:off x="7443168" y="527337"/>
            <a:ext cx="1566967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Явление </a:t>
            </a:r>
          </a:p>
          <a:p>
            <a:r>
              <a:rPr lang="ru-RU" dirty="0" smtClean="0"/>
              <a:t>электризации</a:t>
            </a:r>
          </a:p>
        </p:txBody>
      </p:sp>
      <p:sp>
        <p:nvSpPr>
          <p:cNvPr id="22" name="TextBox 21">
            <a:hlinkClick r:id="rId10" action="ppaction://hlinksldjump"/>
          </p:cNvPr>
          <p:cNvSpPr txBox="1"/>
          <p:nvPr/>
        </p:nvSpPr>
        <p:spPr>
          <a:xfrm>
            <a:off x="7443168" y="3670087"/>
            <a:ext cx="1620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Закон </a:t>
            </a:r>
          </a:p>
          <a:p>
            <a:pPr algn="ctr"/>
            <a:r>
              <a:rPr lang="ru-RU" dirty="0" smtClean="0"/>
              <a:t>Кулона</a:t>
            </a:r>
          </a:p>
        </p:txBody>
      </p:sp>
      <p:sp>
        <p:nvSpPr>
          <p:cNvPr id="23" name="TextBox 22">
            <a:hlinkClick r:id="rId11" action="ppaction://hlinksldjump"/>
          </p:cNvPr>
          <p:cNvSpPr txBox="1"/>
          <p:nvPr/>
        </p:nvSpPr>
        <p:spPr>
          <a:xfrm>
            <a:off x="7443168" y="2429391"/>
            <a:ext cx="1620000" cy="936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Закон </a:t>
            </a:r>
          </a:p>
          <a:p>
            <a:pPr algn="ctr"/>
            <a:r>
              <a:rPr lang="ru-RU" dirty="0" smtClean="0"/>
              <a:t>сохранения</a:t>
            </a:r>
          </a:p>
          <a:p>
            <a:pPr algn="ctr"/>
            <a:r>
              <a:rPr lang="ru-RU" dirty="0" smtClean="0"/>
              <a:t>заряда</a:t>
            </a:r>
            <a:endParaRPr lang="ru-RU" dirty="0"/>
          </a:p>
        </p:txBody>
      </p:sp>
      <p:sp>
        <p:nvSpPr>
          <p:cNvPr id="25" name="TextBox 24">
            <a:hlinkClick r:id="rId12" action="ppaction://hlinksldjump"/>
          </p:cNvPr>
          <p:cNvSpPr txBox="1"/>
          <p:nvPr/>
        </p:nvSpPr>
        <p:spPr>
          <a:xfrm>
            <a:off x="7443168" y="4599304"/>
            <a:ext cx="1620000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Закрепление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500400"/>
            <a:ext cx="7215238" cy="6213600"/>
          </a:xfrm>
          <a:prstGeom prst="rect">
            <a:avLst/>
          </a:prstGeom>
          <a:noFill/>
          <a:ln w="635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056" y="0"/>
            <a:ext cx="74444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Электризация тел. Заряд. Закон Кулона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0644" y="785794"/>
            <a:ext cx="669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800" dirty="0" smtClean="0"/>
              <a:t>Можно ли при электризации янтарной</a:t>
            </a:r>
          </a:p>
          <a:p>
            <a:pPr marL="514350" indent="-514350"/>
            <a:r>
              <a:rPr lang="ru-RU" sz="2800" dirty="0" smtClean="0"/>
              <a:t>палочки о шерсть сообщить ей заряд</a:t>
            </a:r>
          </a:p>
          <a:p>
            <a:pPr marL="514350" indent="-514350"/>
            <a:r>
              <a:rPr lang="ru-RU" sz="2800" dirty="0" smtClean="0"/>
              <a:t>                      ?</a:t>
            </a:r>
            <a:endParaRPr lang="ru-RU" sz="2800" dirty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730223" y="1687192"/>
          <a:ext cx="1770075" cy="455162"/>
        </p:xfrm>
        <a:graphic>
          <a:graphicData uri="http://schemas.openxmlformats.org/presentationml/2006/ole">
            <p:oleObj spid="_x0000_s32770" name="Формула" r:id="rId3" imgW="888840" imgH="228600" progId="Equation.3">
              <p:embed/>
            </p:oleObj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71472" y="2233742"/>
            <a:ext cx="6000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Стекло, натертое о шерсть, получило </a:t>
            </a:r>
          </a:p>
          <a:p>
            <a:r>
              <a:rPr lang="ru-RU" sz="2800" dirty="0" smtClean="0"/>
              <a:t>заряд                  . Сколько электронов </a:t>
            </a:r>
          </a:p>
          <a:p>
            <a:r>
              <a:rPr lang="ru-RU" sz="2800" dirty="0" smtClean="0"/>
              <a:t>перешло в шерсть? </a:t>
            </a:r>
            <a:endParaRPr lang="ru-RU" sz="2800" dirty="0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1643042" y="2709709"/>
          <a:ext cx="1357322" cy="452441"/>
        </p:xfrm>
        <a:graphic>
          <a:graphicData uri="http://schemas.openxmlformats.org/presentationml/2006/ole">
            <p:oleObj spid="_x0000_s32771" name="Формула" r:id="rId4" imgW="685800" imgH="228600" progId="Equation.3">
              <p:embed/>
            </p:oleObj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571472" y="4016494"/>
            <a:ext cx="69294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Во сколько раз надо изменить расстояние между зарядами при увеличении одного </a:t>
            </a:r>
          </a:p>
          <a:p>
            <a:r>
              <a:rPr lang="ru-RU" sz="2800" dirty="0" smtClean="0"/>
              <a:t>из них в 4 раза, чтобы сила взаимодействия осталась прежней? </a:t>
            </a:r>
            <a:endParaRPr lang="ru-RU" sz="2800" dirty="0"/>
          </a:p>
        </p:txBody>
      </p:sp>
      <p:sp>
        <p:nvSpPr>
          <p:cNvPr id="17" name="Овал 16"/>
          <p:cNvSpPr/>
          <p:nvPr/>
        </p:nvSpPr>
        <p:spPr>
          <a:xfrm>
            <a:off x="2786050" y="1785926"/>
            <a:ext cx="285752" cy="28575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253318" y="1816420"/>
            <a:ext cx="285752" cy="28575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59509" y="3591064"/>
            <a:ext cx="285752" cy="28575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944449" y="3591064"/>
            <a:ext cx="285752" cy="28575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195917" y="3587866"/>
            <a:ext cx="285752" cy="28575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45852" y="5857036"/>
            <a:ext cx="285752" cy="28575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881088" y="5843388"/>
            <a:ext cx="285752" cy="28575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39456" y="6286520"/>
            <a:ext cx="285752" cy="28575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047704" y="1679940"/>
            <a:ext cx="530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Да</a:t>
            </a:r>
            <a:endParaRPr lang="ru-RU" sz="2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503892" y="1714488"/>
            <a:ext cx="648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Нет</a:t>
            </a:r>
            <a:endParaRPr lang="ru-RU" sz="2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503628" y="1691334"/>
            <a:ext cx="164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Не верно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051298" y="1724938"/>
            <a:ext cx="1214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Верно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42919" y="3475484"/>
            <a:ext cx="1241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8 млн.</a:t>
            </a: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472075" y="3482824"/>
            <a:ext cx="1357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80 млн.</a:t>
            </a: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186059" y="3475484"/>
            <a:ext cx="1381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50</a:t>
            </a:r>
            <a:r>
              <a:rPr lang="ru-RU" sz="2800" dirty="0" smtClean="0"/>
              <a:t> </a:t>
            </a:r>
            <a:r>
              <a:rPr lang="ru-RU" sz="2400" dirty="0" smtClean="0"/>
              <a:t>млн.</a:t>
            </a:r>
            <a:endParaRPr lang="ru-RU" sz="2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868825" y="3492330"/>
            <a:ext cx="648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Нет</a:t>
            </a:r>
            <a:endParaRPr lang="ru-RU" sz="2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495449" y="3489132"/>
            <a:ext cx="648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Нет</a:t>
            </a:r>
            <a:endParaRPr lang="ru-RU" sz="2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250377" y="3499582"/>
            <a:ext cx="530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Да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81066" y="5761500"/>
            <a:ext cx="2626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Увеличить в 2 раза</a:t>
            </a:r>
            <a:endParaRPr lang="ru-RU" sz="2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139544" y="5775148"/>
            <a:ext cx="2626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Увеличить в 4 раза</a:t>
            </a:r>
            <a:endParaRPr lang="ru-RU" sz="2400" dirty="0"/>
          </a:p>
        </p:txBody>
      </p:sp>
      <p:sp>
        <p:nvSpPr>
          <p:cNvPr id="37" name="Овал 36"/>
          <p:cNvSpPr/>
          <p:nvPr/>
        </p:nvSpPr>
        <p:spPr>
          <a:xfrm>
            <a:off x="3892168" y="6289718"/>
            <a:ext cx="285752" cy="28575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84264" y="6198236"/>
            <a:ext cx="2756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Уменьшить в 2 раза</a:t>
            </a:r>
            <a:endParaRPr lang="ru-RU" sz="24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153822" y="6198236"/>
            <a:ext cx="2756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Уменьшить в 4 раза</a:t>
            </a:r>
            <a:endParaRPr lang="ru-RU" sz="24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214678" y="6198236"/>
            <a:ext cx="530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Да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0858" y="5783256"/>
            <a:ext cx="648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Нет</a:t>
            </a:r>
            <a:endParaRPr lang="ru-RU" sz="24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698294" y="5796904"/>
            <a:ext cx="648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Нет</a:t>
            </a:r>
            <a:endParaRPr lang="ru-RU" sz="24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715140" y="6187786"/>
            <a:ext cx="648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Нет</a:t>
            </a:r>
            <a:endParaRPr lang="ru-RU" sz="2400" dirty="0"/>
          </a:p>
        </p:txBody>
      </p:sp>
      <p:sp>
        <p:nvSpPr>
          <p:cNvPr id="44" name="Багетная рамка 43"/>
          <p:cNvSpPr/>
          <p:nvPr/>
        </p:nvSpPr>
        <p:spPr>
          <a:xfrm>
            <a:off x="214282" y="857232"/>
            <a:ext cx="428628" cy="428628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5" name="Багетная рамка 44"/>
          <p:cNvSpPr/>
          <p:nvPr/>
        </p:nvSpPr>
        <p:spPr>
          <a:xfrm>
            <a:off x="214282" y="4071942"/>
            <a:ext cx="428628" cy="428628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3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6" name="Багетная рамка 45"/>
          <p:cNvSpPr/>
          <p:nvPr/>
        </p:nvSpPr>
        <p:spPr>
          <a:xfrm>
            <a:off x="214282" y="2285992"/>
            <a:ext cx="428628" cy="428628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2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14348" y="785794"/>
            <a:ext cx="6572296" cy="142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59756" y="2285992"/>
            <a:ext cx="6572296" cy="1714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673404" y="4071942"/>
            <a:ext cx="6585944" cy="1714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285720" y="4929198"/>
            <a:ext cx="7000924" cy="1714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>
            <a:hlinkClick r:id="rId5" action="ppaction://hlinksldjump"/>
          </p:cNvPr>
          <p:cNvSpPr txBox="1"/>
          <p:nvPr/>
        </p:nvSpPr>
        <p:spPr>
          <a:xfrm>
            <a:off x="7443168" y="1478364"/>
            <a:ext cx="1620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Виды электризации</a:t>
            </a:r>
          </a:p>
        </p:txBody>
      </p:sp>
      <p:sp>
        <p:nvSpPr>
          <p:cNvPr id="52" name="TextBox 51">
            <a:hlinkClick r:id="rId6" action="ppaction://hlinksldjump"/>
          </p:cNvPr>
          <p:cNvSpPr txBox="1"/>
          <p:nvPr/>
        </p:nvSpPr>
        <p:spPr>
          <a:xfrm>
            <a:off x="7443168" y="527337"/>
            <a:ext cx="1566967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Явление </a:t>
            </a:r>
          </a:p>
          <a:p>
            <a:r>
              <a:rPr lang="ru-RU" dirty="0" smtClean="0"/>
              <a:t>электризации</a:t>
            </a:r>
          </a:p>
        </p:txBody>
      </p:sp>
      <p:sp>
        <p:nvSpPr>
          <p:cNvPr id="53" name="TextBox 52">
            <a:hlinkClick r:id="rId7" action="ppaction://hlinksldjump"/>
          </p:cNvPr>
          <p:cNvSpPr txBox="1"/>
          <p:nvPr/>
        </p:nvSpPr>
        <p:spPr>
          <a:xfrm>
            <a:off x="7443168" y="3670087"/>
            <a:ext cx="1620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Закон </a:t>
            </a:r>
          </a:p>
          <a:p>
            <a:pPr algn="ctr"/>
            <a:r>
              <a:rPr lang="ru-RU" dirty="0" smtClean="0"/>
              <a:t>Кулона</a:t>
            </a:r>
          </a:p>
        </p:txBody>
      </p:sp>
      <p:sp>
        <p:nvSpPr>
          <p:cNvPr id="54" name="TextBox 53">
            <a:hlinkClick r:id="rId8" action="ppaction://hlinksldjump"/>
          </p:cNvPr>
          <p:cNvSpPr txBox="1"/>
          <p:nvPr/>
        </p:nvSpPr>
        <p:spPr>
          <a:xfrm>
            <a:off x="7443168" y="2429391"/>
            <a:ext cx="1620000" cy="936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Закон </a:t>
            </a:r>
          </a:p>
          <a:p>
            <a:pPr algn="ctr"/>
            <a:r>
              <a:rPr lang="ru-RU" dirty="0" smtClean="0"/>
              <a:t>сохранения</a:t>
            </a:r>
          </a:p>
          <a:p>
            <a:pPr algn="ctr"/>
            <a:r>
              <a:rPr lang="ru-RU" dirty="0" smtClean="0"/>
              <a:t>заряда</a:t>
            </a:r>
            <a:endParaRPr lang="ru-RU" dirty="0"/>
          </a:p>
        </p:txBody>
      </p:sp>
      <p:sp>
        <p:nvSpPr>
          <p:cNvPr id="55" name="TextBox 54">
            <a:hlinkClick r:id="rId9" action="ppaction://hlinksldjump"/>
          </p:cNvPr>
          <p:cNvSpPr txBox="1"/>
          <p:nvPr/>
        </p:nvSpPr>
        <p:spPr>
          <a:xfrm>
            <a:off x="7443168" y="4621114"/>
            <a:ext cx="1620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Принцип суперпозиции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3000364" y="428604"/>
            <a:ext cx="2172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</a:t>
            </a:r>
            <a:endParaRPr lang="ru-RU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/>
      <p:bldP spid="28" grpId="0"/>
      <p:bldP spid="32" grpId="0"/>
      <p:bldP spid="33" grpId="0"/>
      <p:bldP spid="34" grpId="0"/>
      <p:bldP spid="37" grpId="0" animBg="1"/>
      <p:bldP spid="40" grpId="0"/>
      <p:bldP spid="41" grpId="0"/>
      <p:bldP spid="42" grpId="0"/>
      <p:bldP spid="43" grpId="0"/>
      <p:bldP spid="44" grpId="0" animBg="1"/>
      <p:bldP spid="45" grpId="0" animBg="1"/>
      <p:bldP spid="46" grpId="0" animBg="1"/>
      <p:bldP spid="47" grpId="1" animBg="1"/>
      <p:bldP spid="48" grpId="0" animBg="1"/>
      <p:bldP spid="49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500042"/>
            <a:ext cx="7215238" cy="6215106"/>
          </a:xfrm>
          <a:prstGeom prst="rect">
            <a:avLst/>
          </a:prstGeom>
          <a:solidFill>
            <a:schemeClr val="accent5">
              <a:lumMod val="40000"/>
              <a:lumOff val="60000"/>
              <a:alpha val="26000"/>
            </a:schemeClr>
          </a:solidFill>
          <a:ln w="635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4720" y="545920"/>
            <a:ext cx="70878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  <a:t>Явления,  связанные  со  взаимодействием  тел, приведенных  в  контакт  друг  с другом  (расчёска с волосами, янтарь с шерстью и т.д.), называют  </a:t>
            </a:r>
            <a:r>
              <a:rPr lang="ru-RU" sz="2400" b="1" i="1" dirty="0" smtClean="0">
                <a:solidFill>
                  <a:srgbClr val="C00000"/>
                </a:solidFill>
                <a:latin typeface="Cambria" pitchFamily="18" charset="0"/>
              </a:rPr>
              <a:t>электризацией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  </a:t>
            </a: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  <a:t>тел.                                </a:t>
            </a:r>
            <a:r>
              <a:rPr lang="ru-RU" sz="2400" b="1" dirty="0" smtClean="0">
                <a:latin typeface="Cambria" pitchFamily="18" charset="0"/>
              </a:rPr>
              <a:t>При электризации тел</a:t>
            </a:r>
            <a:r>
              <a:rPr lang="en-US" sz="2400" b="1" dirty="0" smtClean="0">
                <a:latin typeface="Cambria" pitchFamily="18" charset="0"/>
              </a:rPr>
              <a:t>á</a:t>
            </a:r>
            <a:r>
              <a:rPr lang="ru-RU" sz="2400" b="1" dirty="0" smtClean="0">
                <a:latin typeface="Cambria" pitchFamily="18" charset="0"/>
              </a:rPr>
              <a:t> приобретают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056" y="0"/>
            <a:ext cx="74444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Электризация тел. Заряд. Закон Кулона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8" name="Picture 2" descr="C:\Users\ВЛАДИМИР\Pictures\1416925548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786058"/>
            <a:ext cx="5029200" cy="3657600"/>
          </a:xfrm>
          <a:prstGeom prst="rect">
            <a:avLst/>
          </a:prstGeom>
          <a:noFill/>
        </p:spPr>
      </p:pic>
      <p:sp>
        <p:nvSpPr>
          <p:cNvPr id="29" name="Скругленный прямоугольник 28">
            <a:hlinkClick r:id="rId3" action="ppaction://hlinksldjump"/>
          </p:cNvPr>
          <p:cNvSpPr/>
          <p:nvPr/>
        </p:nvSpPr>
        <p:spPr>
          <a:xfrm>
            <a:off x="5857884" y="2085326"/>
            <a:ext cx="1285884" cy="2857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заряды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hlinkClick r:id="rId4" action="ppaction://hlinksldjump"/>
          </p:cNvPr>
          <p:cNvSpPr txBox="1"/>
          <p:nvPr/>
        </p:nvSpPr>
        <p:spPr>
          <a:xfrm>
            <a:off x="7443168" y="1478364"/>
            <a:ext cx="1620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Виды электризации</a:t>
            </a:r>
          </a:p>
        </p:txBody>
      </p:sp>
      <p:sp>
        <p:nvSpPr>
          <p:cNvPr id="16" name="TextBox 15">
            <a:hlinkClick r:id="rId5" action="ppaction://hlinksldjump"/>
          </p:cNvPr>
          <p:cNvSpPr txBox="1"/>
          <p:nvPr/>
        </p:nvSpPr>
        <p:spPr>
          <a:xfrm>
            <a:off x="7443168" y="527337"/>
            <a:ext cx="1566967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Явление </a:t>
            </a:r>
          </a:p>
          <a:p>
            <a:r>
              <a:rPr lang="ru-RU" dirty="0" smtClean="0"/>
              <a:t>электризации</a:t>
            </a:r>
          </a:p>
        </p:txBody>
      </p:sp>
      <p:sp>
        <p:nvSpPr>
          <p:cNvPr id="18" name="TextBox 17">
            <a:hlinkClick r:id="rId6" action="ppaction://hlinksldjump"/>
          </p:cNvPr>
          <p:cNvSpPr txBox="1"/>
          <p:nvPr/>
        </p:nvSpPr>
        <p:spPr>
          <a:xfrm>
            <a:off x="7443168" y="3670087"/>
            <a:ext cx="1620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Закон </a:t>
            </a:r>
          </a:p>
          <a:p>
            <a:pPr algn="ctr"/>
            <a:r>
              <a:rPr lang="ru-RU" dirty="0" smtClean="0"/>
              <a:t>Кулона</a:t>
            </a:r>
          </a:p>
        </p:txBody>
      </p:sp>
      <p:sp>
        <p:nvSpPr>
          <p:cNvPr id="19" name="TextBox 18">
            <a:hlinkClick r:id="rId7" action="ppaction://hlinksldjump"/>
          </p:cNvPr>
          <p:cNvSpPr txBox="1"/>
          <p:nvPr/>
        </p:nvSpPr>
        <p:spPr>
          <a:xfrm>
            <a:off x="7443168" y="2429391"/>
            <a:ext cx="1620000" cy="936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Закон </a:t>
            </a:r>
          </a:p>
          <a:p>
            <a:pPr algn="ctr"/>
            <a:r>
              <a:rPr lang="ru-RU" dirty="0" smtClean="0"/>
              <a:t>сохранения</a:t>
            </a:r>
          </a:p>
          <a:p>
            <a:pPr algn="ctr"/>
            <a:r>
              <a:rPr lang="ru-RU" dirty="0" smtClean="0"/>
              <a:t>заряда</a:t>
            </a:r>
            <a:endParaRPr lang="ru-RU" dirty="0"/>
          </a:p>
        </p:txBody>
      </p:sp>
      <p:sp>
        <p:nvSpPr>
          <p:cNvPr id="20" name="TextBox 19">
            <a:hlinkClick r:id="rId8" action="ppaction://hlinksldjump"/>
          </p:cNvPr>
          <p:cNvSpPr txBox="1"/>
          <p:nvPr/>
        </p:nvSpPr>
        <p:spPr>
          <a:xfrm>
            <a:off x="7443168" y="4621114"/>
            <a:ext cx="1620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Принцип суперпозиции</a:t>
            </a:r>
            <a:endParaRPr lang="ru-RU" dirty="0"/>
          </a:p>
        </p:txBody>
      </p:sp>
      <p:sp>
        <p:nvSpPr>
          <p:cNvPr id="21" name="TextBox 20">
            <a:hlinkClick r:id="rId9" action="ppaction://hlinksldjump"/>
          </p:cNvPr>
          <p:cNvSpPr txBox="1"/>
          <p:nvPr/>
        </p:nvSpPr>
        <p:spPr>
          <a:xfrm>
            <a:off x="7443168" y="5572140"/>
            <a:ext cx="1620000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Закрепление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500042"/>
            <a:ext cx="7215238" cy="6215106"/>
          </a:xfrm>
          <a:prstGeom prst="rect">
            <a:avLst/>
          </a:prstGeom>
          <a:solidFill>
            <a:schemeClr val="accent5">
              <a:lumMod val="40000"/>
              <a:lumOff val="60000"/>
              <a:alpha val="26000"/>
            </a:schemeClr>
          </a:solidFill>
          <a:ln w="635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056" y="0"/>
            <a:ext cx="74444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Электризация тел. Заряд. Закон Кулона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1800000" y="1003306"/>
            <a:ext cx="3857652" cy="720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Виды   электризации:</a:t>
            </a:r>
          </a:p>
        </p:txBody>
      </p:sp>
      <p:sp>
        <p:nvSpPr>
          <p:cNvPr id="11" name="Прямоугольник 10">
            <a:hlinkClick r:id="rId2" action="ppaction://hlinksldjump"/>
          </p:cNvPr>
          <p:cNvSpPr/>
          <p:nvPr/>
        </p:nvSpPr>
        <p:spPr>
          <a:xfrm>
            <a:off x="1296000" y="3600000"/>
            <a:ext cx="1800000" cy="72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defRPr/>
            </a:pPr>
            <a:r>
              <a:rPr lang="ru-RU" sz="2400" dirty="0" smtClean="0">
                <a:latin typeface="Cambria" pitchFamily="18" charset="0"/>
              </a:rPr>
              <a:t>трением</a:t>
            </a:r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>
            <a:off x="259280" y="2160000"/>
            <a:ext cx="2241874" cy="72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defRPr/>
            </a:pPr>
            <a:r>
              <a:rPr lang="ru-RU" sz="2400" dirty="0" smtClean="0">
                <a:latin typeface="Cambria" pitchFamily="18" charset="0"/>
              </a:rPr>
              <a:t>через влияние</a:t>
            </a:r>
          </a:p>
        </p:txBody>
      </p:sp>
      <p:sp>
        <p:nvSpPr>
          <p:cNvPr id="15" name="Прямоугольник 14">
            <a:hlinkClick r:id="rId4" action="ppaction://hlinksldjump"/>
          </p:cNvPr>
          <p:cNvSpPr/>
          <p:nvPr/>
        </p:nvSpPr>
        <p:spPr>
          <a:xfrm>
            <a:off x="5112000" y="2160000"/>
            <a:ext cx="2074606" cy="72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 algn="ctr">
              <a:spcBef>
                <a:spcPct val="50000"/>
              </a:spcBef>
              <a:defRPr/>
            </a:pPr>
            <a:r>
              <a:rPr lang="ru-RU" sz="2400" dirty="0" smtClean="0">
                <a:latin typeface="Cambria" pitchFamily="18" charset="0"/>
              </a:rPr>
              <a:t>нагреванием </a:t>
            </a:r>
          </a:p>
        </p:txBody>
      </p:sp>
      <p:sp>
        <p:nvSpPr>
          <p:cNvPr id="16" name="Прямоугольник 15">
            <a:hlinkClick r:id="rId5" action="ppaction://hlinksldjump"/>
          </p:cNvPr>
          <p:cNvSpPr/>
          <p:nvPr/>
        </p:nvSpPr>
        <p:spPr>
          <a:xfrm>
            <a:off x="4428000" y="3600000"/>
            <a:ext cx="1800000" cy="72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Cambria" pitchFamily="18" charset="0"/>
              </a:rPr>
              <a:t>давлением</a:t>
            </a:r>
            <a:endParaRPr lang="ru-RU" sz="2400" dirty="0"/>
          </a:p>
        </p:txBody>
      </p:sp>
      <p:sp>
        <p:nvSpPr>
          <p:cNvPr id="18" name="Прямоугольник 17">
            <a:hlinkClick r:id="rId6" action="ppaction://hlinksldjump"/>
          </p:cNvPr>
          <p:cNvSpPr/>
          <p:nvPr/>
        </p:nvSpPr>
        <p:spPr>
          <a:xfrm>
            <a:off x="847630" y="5000636"/>
            <a:ext cx="2317301" cy="1015663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etal"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 algn="ctr">
              <a:spcBef>
                <a:spcPct val="50000"/>
              </a:spcBef>
              <a:defRPr/>
            </a:pPr>
            <a:r>
              <a:rPr lang="ru-RU" sz="2400" dirty="0" smtClean="0">
                <a:latin typeface="Cambria" pitchFamily="18" charset="0"/>
              </a:rPr>
              <a:t>под  действием</a:t>
            </a:r>
          </a:p>
          <a:p>
            <a:pPr marL="457200" indent="-457200" algn="ctr">
              <a:spcBef>
                <a:spcPct val="50000"/>
              </a:spcBef>
              <a:defRPr/>
            </a:pPr>
            <a:r>
              <a:rPr lang="ru-RU" sz="2400" dirty="0" smtClean="0">
                <a:latin typeface="Cambria" pitchFamily="18" charset="0"/>
              </a:rPr>
              <a:t>света</a:t>
            </a:r>
          </a:p>
        </p:txBody>
      </p:sp>
      <p:sp>
        <p:nvSpPr>
          <p:cNvPr id="19" name="Прямоугольник 18">
            <a:hlinkClick r:id="rId7" action="ppaction://hlinksldjump"/>
          </p:cNvPr>
          <p:cNvSpPr/>
          <p:nvPr/>
        </p:nvSpPr>
        <p:spPr>
          <a:xfrm>
            <a:off x="4286248" y="5000636"/>
            <a:ext cx="2318400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defRPr/>
            </a:pPr>
            <a:r>
              <a:rPr lang="ru-RU" sz="2400" dirty="0" smtClean="0">
                <a:latin typeface="Cambria" pitchFamily="18" charset="0"/>
              </a:rPr>
              <a:t>в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sz="2400" dirty="0" smtClean="0">
                <a:latin typeface="Cambria" pitchFamily="18" charset="0"/>
              </a:rPr>
              <a:t>химических</a:t>
            </a:r>
          </a:p>
          <a:p>
            <a:pPr marL="457200" indent="-457200" algn="ctr">
              <a:spcBef>
                <a:spcPct val="50000"/>
              </a:spcBef>
              <a:defRPr/>
            </a:pPr>
            <a:r>
              <a:rPr lang="ru-RU" dirty="0" smtClean="0">
                <a:latin typeface="Cambria" pitchFamily="18" charset="0"/>
              </a:rPr>
              <a:t> </a:t>
            </a:r>
            <a:r>
              <a:rPr lang="ru-RU" sz="2400" dirty="0" smtClean="0">
                <a:latin typeface="Cambria" pitchFamily="18" charset="0"/>
              </a:rPr>
              <a:t>реакциях</a:t>
            </a:r>
            <a:endParaRPr lang="ru-RU" sz="2400" dirty="0">
              <a:latin typeface="Cambria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810740" y="1381396"/>
            <a:ext cx="54000" cy="720000"/>
          </a:xfrm>
          <a:prstGeom prst="downArrow">
            <a:avLst/>
          </a:prstGeom>
          <a:ln>
            <a:solidFill>
              <a:srgbClr val="002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2772000" y="1728000"/>
            <a:ext cx="47340" cy="1836000"/>
          </a:xfrm>
          <a:prstGeom prst="downArrow">
            <a:avLst/>
          </a:prstGeom>
          <a:ln>
            <a:solidFill>
              <a:srgbClr val="002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1816587" y="3636000"/>
            <a:ext cx="3816000" cy="19686"/>
          </a:xfrm>
          <a:prstGeom prst="line">
            <a:avLst/>
          </a:prstGeom>
          <a:ln w="53340">
            <a:solidFill>
              <a:srgbClr val="002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1296702" y="917250"/>
            <a:ext cx="0" cy="954000"/>
          </a:xfrm>
          <a:prstGeom prst="line">
            <a:avLst/>
          </a:prstGeom>
          <a:ln w="57150">
            <a:solidFill>
              <a:srgbClr val="002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6133022" y="899748"/>
            <a:ext cx="0" cy="936000"/>
          </a:xfrm>
          <a:prstGeom prst="line">
            <a:avLst/>
          </a:prstGeom>
          <a:ln w="57150">
            <a:solidFill>
              <a:srgbClr val="002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трелка вниз 26"/>
          <p:cNvSpPr/>
          <p:nvPr/>
        </p:nvSpPr>
        <p:spPr>
          <a:xfrm>
            <a:off x="6585343" y="1355873"/>
            <a:ext cx="54000" cy="756000"/>
          </a:xfrm>
          <a:prstGeom prst="downArrow">
            <a:avLst/>
          </a:prstGeom>
          <a:ln>
            <a:solidFill>
              <a:srgbClr val="002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4644294" y="1728000"/>
            <a:ext cx="36000" cy="1836000"/>
          </a:xfrm>
          <a:prstGeom prst="downArrow">
            <a:avLst/>
          </a:prstGeom>
          <a:ln>
            <a:solidFill>
              <a:srgbClr val="002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войная стрелка влево/вправо 32"/>
          <p:cNvSpPr/>
          <p:nvPr/>
        </p:nvSpPr>
        <p:spPr>
          <a:xfrm>
            <a:off x="3214678" y="5500702"/>
            <a:ext cx="1000132" cy="71438"/>
          </a:xfrm>
          <a:prstGeom prst="leftRightArrow">
            <a:avLst/>
          </a:prstGeom>
          <a:solidFill>
            <a:srgbClr val="002D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hlinkClick r:id="rId8" action="ppaction://hlinksldjump"/>
          </p:cNvPr>
          <p:cNvSpPr txBox="1"/>
          <p:nvPr/>
        </p:nvSpPr>
        <p:spPr>
          <a:xfrm>
            <a:off x="7443168" y="1478364"/>
            <a:ext cx="1620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Виды электризации</a:t>
            </a:r>
          </a:p>
        </p:txBody>
      </p:sp>
      <p:sp>
        <p:nvSpPr>
          <p:cNvPr id="36" name="TextBox 35">
            <a:hlinkClick r:id="rId9" action="ppaction://hlinksldjump"/>
          </p:cNvPr>
          <p:cNvSpPr txBox="1"/>
          <p:nvPr/>
        </p:nvSpPr>
        <p:spPr>
          <a:xfrm>
            <a:off x="7443168" y="527337"/>
            <a:ext cx="1566967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Явление </a:t>
            </a:r>
          </a:p>
          <a:p>
            <a:r>
              <a:rPr lang="ru-RU" dirty="0" smtClean="0"/>
              <a:t>электризации</a:t>
            </a:r>
          </a:p>
        </p:txBody>
      </p:sp>
      <p:sp>
        <p:nvSpPr>
          <p:cNvPr id="37" name="TextBox 36">
            <a:hlinkClick r:id="rId10" action="ppaction://hlinksldjump"/>
          </p:cNvPr>
          <p:cNvSpPr txBox="1"/>
          <p:nvPr/>
        </p:nvSpPr>
        <p:spPr>
          <a:xfrm>
            <a:off x="7443168" y="3670087"/>
            <a:ext cx="1620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Закон </a:t>
            </a:r>
          </a:p>
          <a:p>
            <a:pPr algn="ctr"/>
            <a:r>
              <a:rPr lang="ru-RU" dirty="0" smtClean="0"/>
              <a:t>Кулона</a:t>
            </a:r>
          </a:p>
        </p:txBody>
      </p:sp>
      <p:sp>
        <p:nvSpPr>
          <p:cNvPr id="38" name="TextBox 37">
            <a:hlinkClick r:id="rId11" action="ppaction://hlinksldjump"/>
          </p:cNvPr>
          <p:cNvSpPr txBox="1"/>
          <p:nvPr/>
        </p:nvSpPr>
        <p:spPr>
          <a:xfrm>
            <a:off x="7443168" y="2429391"/>
            <a:ext cx="1620000" cy="936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Закон </a:t>
            </a:r>
          </a:p>
          <a:p>
            <a:pPr algn="ctr"/>
            <a:r>
              <a:rPr lang="ru-RU" dirty="0" smtClean="0"/>
              <a:t>сохранения</a:t>
            </a:r>
          </a:p>
          <a:p>
            <a:pPr algn="ctr"/>
            <a:r>
              <a:rPr lang="ru-RU" dirty="0" smtClean="0"/>
              <a:t>заряда</a:t>
            </a:r>
            <a:endParaRPr lang="ru-RU" dirty="0"/>
          </a:p>
        </p:txBody>
      </p:sp>
      <p:sp>
        <p:nvSpPr>
          <p:cNvPr id="39" name="TextBox 38">
            <a:hlinkClick r:id="rId12" action="ppaction://hlinksldjump"/>
          </p:cNvPr>
          <p:cNvSpPr txBox="1"/>
          <p:nvPr/>
        </p:nvSpPr>
        <p:spPr>
          <a:xfrm>
            <a:off x="7443168" y="4621114"/>
            <a:ext cx="1620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Принцип суперпозиции</a:t>
            </a:r>
            <a:endParaRPr lang="ru-RU" dirty="0"/>
          </a:p>
        </p:txBody>
      </p:sp>
      <p:sp>
        <p:nvSpPr>
          <p:cNvPr id="40" name="TextBox 39">
            <a:hlinkClick r:id="rId13" action="ppaction://hlinksldjump"/>
          </p:cNvPr>
          <p:cNvSpPr txBox="1"/>
          <p:nvPr/>
        </p:nvSpPr>
        <p:spPr>
          <a:xfrm>
            <a:off x="7443168" y="5572140"/>
            <a:ext cx="1620000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Закрепление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500042"/>
            <a:ext cx="7215238" cy="6215106"/>
          </a:xfrm>
          <a:prstGeom prst="rect">
            <a:avLst/>
          </a:prstGeom>
          <a:solidFill>
            <a:schemeClr val="accent5">
              <a:lumMod val="40000"/>
              <a:lumOff val="60000"/>
              <a:alpha val="26000"/>
            </a:schemeClr>
          </a:solidFill>
          <a:ln w="635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056" y="0"/>
            <a:ext cx="74444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Электризация тел. Заряд. Закон Кулона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44000" y="576000"/>
            <a:ext cx="5643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Электризация через влияние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3500462" cy="238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1572" y="3786190"/>
            <a:ext cx="2214578" cy="273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C:\Users\ВЛАДИМИР\Pictures\get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19" y="3786190"/>
            <a:ext cx="4572033" cy="2714631"/>
          </a:xfrm>
          <a:prstGeom prst="rect">
            <a:avLst/>
          </a:prstGeom>
          <a:noFill/>
        </p:spPr>
      </p:pic>
      <p:pic>
        <p:nvPicPr>
          <p:cNvPr id="12" name="Picture 2" descr="C:\Users\ВЛАДИМИР\Pictures\4076147-2xs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642918"/>
            <a:ext cx="372159" cy="3698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5" name="Picture 1" descr="C:\Users\ВЛАДИМИР\Pictures\27505_html_m68adfb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4" y="1214422"/>
            <a:ext cx="3023122" cy="2460530"/>
          </a:xfrm>
          <a:prstGeom prst="rect">
            <a:avLst/>
          </a:prstGeom>
          <a:noFill/>
        </p:spPr>
      </p:pic>
      <p:sp>
        <p:nvSpPr>
          <p:cNvPr id="18" name="TextBox 17">
            <a:hlinkClick r:id="rId5" action="ppaction://hlinksldjump"/>
          </p:cNvPr>
          <p:cNvSpPr txBox="1"/>
          <p:nvPr/>
        </p:nvSpPr>
        <p:spPr>
          <a:xfrm>
            <a:off x="7443168" y="1478364"/>
            <a:ext cx="1620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Виды электризации</a:t>
            </a:r>
          </a:p>
        </p:txBody>
      </p:sp>
      <p:sp>
        <p:nvSpPr>
          <p:cNvPr id="19" name="TextBox 18">
            <a:hlinkClick r:id="rId8" action="ppaction://hlinksldjump"/>
          </p:cNvPr>
          <p:cNvSpPr txBox="1"/>
          <p:nvPr/>
        </p:nvSpPr>
        <p:spPr>
          <a:xfrm>
            <a:off x="7443168" y="527337"/>
            <a:ext cx="1566967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Явление </a:t>
            </a:r>
          </a:p>
          <a:p>
            <a:r>
              <a:rPr lang="ru-RU" dirty="0" smtClean="0"/>
              <a:t>электризации</a:t>
            </a:r>
          </a:p>
        </p:txBody>
      </p:sp>
      <p:sp>
        <p:nvSpPr>
          <p:cNvPr id="20" name="TextBox 19">
            <a:hlinkClick r:id="rId9" action="ppaction://hlinksldjump"/>
          </p:cNvPr>
          <p:cNvSpPr txBox="1"/>
          <p:nvPr/>
        </p:nvSpPr>
        <p:spPr>
          <a:xfrm>
            <a:off x="7443168" y="3670087"/>
            <a:ext cx="1620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Закон </a:t>
            </a:r>
          </a:p>
          <a:p>
            <a:pPr algn="ctr"/>
            <a:r>
              <a:rPr lang="ru-RU" dirty="0" smtClean="0"/>
              <a:t>Кулона</a:t>
            </a:r>
          </a:p>
        </p:txBody>
      </p:sp>
      <p:sp>
        <p:nvSpPr>
          <p:cNvPr id="21" name="TextBox 20">
            <a:hlinkClick r:id="rId10" action="ppaction://hlinksldjump"/>
          </p:cNvPr>
          <p:cNvSpPr txBox="1"/>
          <p:nvPr/>
        </p:nvSpPr>
        <p:spPr>
          <a:xfrm>
            <a:off x="7443168" y="2429391"/>
            <a:ext cx="1620000" cy="936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Закон </a:t>
            </a:r>
          </a:p>
          <a:p>
            <a:pPr algn="ctr"/>
            <a:r>
              <a:rPr lang="ru-RU" dirty="0" smtClean="0"/>
              <a:t>сохранения</a:t>
            </a:r>
          </a:p>
          <a:p>
            <a:pPr algn="ctr"/>
            <a:r>
              <a:rPr lang="ru-RU" dirty="0" smtClean="0"/>
              <a:t>заряда</a:t>
            </a:r>
            <a:endParaRPr lang="ru-RU" dirty="0"/>
          </a:p>
        </p:txBody>
      </p:sp>
      <p:sp>
        <p:nvSpPr>
          <p:cNvPr id="22" name="TextBox 21">
            <a:hlinkClick r:id="rId11" action="ppaction://hlinksldjump"/>
          </p:cNvPr>
          <p:cNvSpPr txBox="1"/>
          <p:nvPr/>
        </p:nvSpPr>
        <p:spPr>
          <a:xfrm>
            <a:off x="7443168" y="4621114"/>
            <a:ext cx="1620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Принцип суперпозиции</a:t>
            </a:r>
            <a:endParaRPr lang="ru-RU" dirty="0"/>
          </a:p>
        </p:txBody>
      </p:sp>
      <p:sp>
        <p:nvSpPr>
          <p:cNvPr id="23" name="TextBox 22">
            <a:hlinkClick r:id="rId12" action="ppaction://hlinksldjump"/>
          </p:cNvPr>
          <p:cNvSpPr txBox="1"/>
          <p:nvPr/>
        </p:nvSpPr>
        <p:spPr>
          <a:xfrm>
            <a:off x="7443168" y="5572140"/>
            <a:ext cx="1620000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Закрепление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500042"/>
            <a:ext cx="7215238" cy="6215106"/>
          </a:xfrm>
          <a:prstGeom prst="rect">
            <a:avLst/>
          </a:prstGeom>
          <a:solidFill>
            <a:schemeClr val="accent5">
              <a:lumMod val="40000"/>
              <a:lumOff val="60000"/>
              <a:alpha val="26000"/>
            </a:schemeClr>
          </a:solidFill>
          <a:ln w="635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396" y="1040014"/>
            <a:ext cx="60769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40056" y="0"/>
            <a:ext cx="74444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Электризация тел. Заряд. Закон Кулона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8000" y="500042"/>
            <a:ext cx="428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Электризация трением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1736" y="2143116"/>
            <a:ext cx="357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-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8728" y="1500174"/>
            <a:ext cx="357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-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43042" y="2143116"/>
            <a:ext cx="357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-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43108" y="1714488"/>
            <a:ext cx="357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-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7224" y="1928802"/>
            <a:ext cx="357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-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57422" y="2643182"/>
            <a:ext cx="357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-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00232" y="2500306"/>
            <a:ext cx="357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-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00166" y="2357430"/>
            <a:ext cx="357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-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00232" y="2214554"/>
            <a:ext cx="357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-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42976" y="1714488"/>
            <a:ext cx="357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-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57356" y="1928802"/>
            <a:ext cx="429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-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5984" y="1928802"/>
            <a:ext cx="357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-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00298" y="1785926"/>
            <a:ext cx="357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-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57422" y="2357430"/>
            <a:ext cx="357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-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43570" y="257174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+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72000" y="150017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+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29190" y="157161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+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00562" y="185736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+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43372" y="200024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+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43438" y="235743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+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00628" y="214311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+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86380" y="192880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+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72132" y="178592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+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00628" y="250030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+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86380" y="228599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+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43570" y="214311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+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00760" y="200024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+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86380" y="264318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+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57884" y="242886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+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7158" y="3714752"/>
            <a:ext cx="68580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Электроны с одного  нейтрального тела переходят на другое нейтральное  тело. </a:t>
            </a:r>
          </a:p>
          <a:p>
            <a:r>
              <a:rPr lang="ru-RU" sz="2800" dirty="0" smtClean="0"/>
              <a:t>В результате оба тела приобретают равные по величине и противоположные по знаку заряды.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1714480" y="5500702"/>
            <a:ext cx="26098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4429124" y="5500702"/>
            <a:ext cx="2609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48984" y="6314828"/>
            <a:ext cx="7143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48806" y="6332080"/>
            <a:ext cx="7143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2" descr="C:\Users\ВЛАДИМИР\Pictures\4076147-2xs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642918"/>
            <a:ext cx="372159" cy="3698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5" name="TextBox 54">
            <a:hlinkClick r:id="rId6" action="ppaction://hlinksldjump"/>
          </p:cNvPr>
          <p:cNvSpPr txBox="1"/>
          <p:nvPr/>
        </p:nvSpPr>
        <p:spPr>
          <a:xfrm>
            <a:off x="7443168" y="1478364"/>
            <a:ext cx="1620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Виды электризации</a:t>
            </a:r>
          </a:p>
        </p:txBody>
      </p:sp>
      <p:sp>
        <p:nvSpPr>
          <p:cNvPr id="56" name="TextBox 55">
            <a:hlinkClick r:id="rId8" action="ppaction://hlinksldjump"/>
          </p:cNvPr>
          <p:cNvSpPr txBox="1"/>
          <p:nvPr/>
        </p:nvSpPr>
        <p:spPr>
          <a:xfrm>
            <a:off x="7443168" y="527337"/>
            <a:ext cx="1566967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Явление </a:t>
            </a:r>
          </a:p>
          <a:p>
            <a:r>
              <a:rPr lang="ru-RU" dirty="0" smtClean="0"/>
              <a:t>электризации</a:t>
            </a:r>
          </a:p>
        </p:txBody>
      </p:sp>
      <p:sp>
        <p:nvSpPr>
          <p:cNvPr id="57" name="TextBox 56">
            <a:hlinkClick r:id="rId9" action="ppaction://hlinksldjump"/>
          </p:cNvPr>
          <p:cNvSpPr txBox="1"/>
          <p:nvPr/>
        </p:nvSpPr>
        <p:spPr>
          <a:xfrm>
            <a:off x="7443168" y="3670087"/>
            <a:ext cx="1620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Закон </a:t>
            </a:r>
          </a:p>
          <a:p>
            <a:pPr algn="ctr"/>
            <a:r>
              <a:rPr lang="ru-RU" dirty="0" smtClean="0"/>
              <a:t>Кулона</a:t>
            </a:r>
          </a:p>
        </p:txBody>
      </p:sp>
      <p:sp>
        <p:nvSpPr>
          <p:cNvPr id="58" name="TextBox 57">
            <a:hlinkClick r:id="rId10" action="ppaction://hlinksldjump"/>
          </p:cNvPr>
          <p:cNvSpPr txBox="1"/>
          <p:nvPr/>
        </p:nvSpPr>
        <p:spPr>
          <a:xfrm>
            <a:off x="7443168" y="2429391"/>
            <a:ext cx="1620000" cy="936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Закон </a:t>
            </a:r>
          </a:p>
          <a:p>
            <a:pPr algn="ctr"/>
            <a:r>
              <a:rPr lang="ru-RU" dirty="0" smtClean="0"/>
              <a:t>сохранения</a:t>
            </a:r>
          </a:p>
          <a:p>
            <a:pPr algn="ctr"/>
            <a:r>
              <a:rPr lang="ru-RU" dirty="0" smtClean="0"/>
              <a:t>заряда</a:t>
            </a:r>
            <a:endParaRPr lang="ru-RU" dirty="0"/>
          </a:p>
        </p:txBody>
      </p:sp>
      <p:sp>
        <p:nvSpPr>
          <p:cNvPr id="59" name="TextBox 58">
            <a:hlinkClick r:id="rId11" action="ppaction://hlinksldjump"/>
          </p:cNvPr>
          <p:cNvSpPr txBox="1"/>
          <p:nvPr/>
        </p:nvSpPr>
        <p:spPr>
          <a:xfrm>
            <a:off x="7443168" y="4621114"/>
            <a:ext cx="1620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Принцип суперпозиции</a:t>
            </a:r>
            <a:endParaRPr lang="ru-RU" dirty="0"/>
          </a:p>
        </p:txBody>
      </p:sp>
      <p:sp>
        <p:nvSpPr>
          <p:cNvPr id="60" name="TextBox 59">
            <a:hlinkClick r:id="rId12" action="ppaction://hlinksldjump"/>
          </p:cNvPr>
          <p:cNvSpPr txBox="1"/>
          <p:nvPr/>
        </p:nvSpPr>
        <p:spPr>
          <a:xfrm>
            <a:off x="7443168" y="5572140"/>
            <a:ext cx="1620000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Закрепление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500042"/>
            <a:ext cx="7215238" cy="6215106"/>
          </a:xfrm>
          <a:prstGeom prst="rect">
            <a:avLst/>
          </a:prstGeom>
          <a:solidFill>
            <a:schemeClr val="accent5">
              <a:lumMod val="40000"/>
              <a:lumOff val="60000"/>
              <a:alpha val="26000"/>
            </a:schemeClr>
          </a:solidFill>
          <a:ln w="635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056" y="0"/>
            <a:ext cx="74444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Электризация тел. Заряд. Закон Кулона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461564" y="576000"/>
            <a:ext cx="4714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Электризация нагреванием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6417172" cy="470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ВЛАДИМИР\Pictures\4076147-2x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642918"/>
            <a:ext cx="372159" cy="3698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7443168" y="1478364"/>
            <a:ext cx="1620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Виды электризации</a:t>
            </a:r>
          </a:p>
        </p:txBody>
      </p:sp>
      <p:sp>
        <p:nvSpPr>
          <p:cNvPr id="14" name="TextBox 13">
            <a:hlinkClick r:id="rId5" action="ppaction://hlinksldjump"/>
          </p:cNvPr>
          <p:cNvSpPr txBox="1"/>
          <p:nvPr/>
        </p:nvSpPr>
        <p:spPr>
          <a:xfrm>
            <a:off x="7443168" y="527337"/>
            <a:ext cx="1566967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Явление </a:t>
            </a:r>
          </a:p>
          <a:p>
            <a:r>
              <a:rPr lang="ru-RU" dirty="0" smtClean="0"/>
              <a:t>электризации</a:t>
            </a:r>
          </a:p>
        </p:txBody>
      </p:sp>
      <p:sp>
        <p:nvSpPr>
          <p:cNvPr id="15" name="TextBox 14">
            <a:hlinkClick r:id="rId6" action="ppaction://hlinksldjump"/>
          </p:cNvPr>
          <p:cNvSpPr txBox="1"/>
          <p:nvPr/>
        </p:nvSpPr>
        <p:spPr>
          <a:xfrm>
            <a:off x="7443168" y="3670087"/>
            <a:ext cx="1620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Закон </a:t>
            </a:r>
          </a:p>
          <a:p>
            <a:pPr algn="ctr"/>
            <a:r>
              <a:rPr lang="ru-RU" dirty="0" smtClean="0"/>
              <a:t>Кулона</a:t>
            </a:r>
          </a:p>
        </p:txBody>
      </p:sp>
      <p:sp>
        <p:nvSpPr>
          <p:cNvPr id="16" name="TextBox 15">
            <a:hlinkClick r:id="rId7" action="ppaction://hlinksldjump"/>
          </p:cNvPr>
          <p:cNvSpPr txBox="1"/>
          <p:nvPr/>
        </p:nvSpPr>
        <p:spPr>
          <a:xfrm>
            <a:off x="7443168" y="2429391"/>
            <a:ext cx="1620000" cy="936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Закон </a:t>
            </a:r>
          </a:p>
          <a:p>
            <a:pPr algn="ctr"/>
            <a:r>
              <a:rPr lang="ru-RU" dirty="0" smtClean="0"/>
              <a:t>сохранения</a:t>
            </a:r>
          </a:p>
          <a:p>
            <a:pPr algn="ctr"/>
            <a:r>
              <a:rPr lang="ru-RU" dirty="0" smtClean="0"/>
              <a:t>заряда</a:t>
            </a:r>
            <a:endParaRPr lang="ru-RU" dirty="0"/>
          </a:p>
        </p:txBody>
      </p:sp>
      <p:sp>
        <p:nvSpPr>
          <p:cNvPr id="18" name="TextBox 17">
            <a:hlinkClick r:id="rId8" action="ppaction://hlinksldjump"/>
          </p:cNvPr>
          <p:cNvSpPr txBox="1"/>
          <p:nvPr/>
        </p:nvSpPr>
        <p:spPr>
          <a:xfrm>
            <a:off x="7443168" y="4621114"/>
            <a:ext cx="1620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Принцип суперпозиции</a:t>
            </a:r>
            <a:endParaRPr lang="ru-RU" dirty="0"/>
          </a:p>
        </p:txBody>
      </p:sp>
      <p:sp>
        <p:nvSpPr>
          <p:cNvPr id="19" name="TextBox 18">
            <a:hlinkClick r:id="rId9" action="ppaction://hlinksldjump"/>
          </p:cNvPr>
          <p:cNvSpPr txBox="1"/>
          <p:nvPr/>
        </p:nvSpPr>
        <p:spPr>
          <a:xfrm>
            <a:off x="7443168" y="5572140"/>
            <a:ext cx="1620000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Закрепление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500042"/>
            <a:ext cx="7215238" cy="6215106"/>
          </a:xfrm>
          <a:prstGeom prst="rect">
            <a:avLst/>
          </a:prstGeom>
          <a:noFill/>
          <a:ln w="635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056" y="0"/>
            <a:ext cx="74444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Электризация тел. Заряд. Закон Кулона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461564" y="576000"/>
            <a:ext cx="4714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Электризация давлением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6147" name="Picture 3" descr="C:\Users\ВЛАДИМИР\Pictures\220px-SchemaPiezo.gif"/>
          <p:cNvPicPr>
            <a:picLocks noChangeAspect="1" noChangeArrowheads="1"/>
          </p:cNvPicPr>
          <p:nvPr/>
        </p:nvPicPr>
        <p:blipFill>
          <a:blip r:embed="rId2">
            <a:lum contrast="3000"/>
          </a:blip>
          <a:srcRect/>
          <a:stretch>
            <a:fillRect/>
          </a:stretch>
        </p:blipFill>
        <p:spPr bwMode="auto">
          <a:xfrm>
            <a:off x="1357290" y="1285860"/>
            <a:ext cx="4786346" cy="4786346"/>
          </a:xfrm>
          <a:prstGeom prst="rect">
            <a:avLst/>
          </a:prstGeom>
          <a:noFill/>
        </p:spPr>
      </p:pic>
      <p:pic>
        <p:nvPicPr>
          <p:cNvPr id="6" name="Picture 2" descr="C:\Users\ВЛАДИМИР\Pictures\4076147-2x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642918"/>
            <a:ext cx="372159" cy="3698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 rot="5400000">
            <a:off x="3616647" y="2026899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+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 rot="10800000">
            <a:off x="3643306" y="514351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_</a:t>
            </a:r>
            <a:endParaRPr lang="ru-RU" sz="32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00" y="1285200"/>
            <a:ext cx="4788000" cy="47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>
            <a:hlinkClick r:id="rId3" action="ppaction://hlinksldjump"/>
          </p:cNvPr>
          <p:cNvSpPr txBox="1"/>
          <p:nvPr/>
        </p:nvSpPr>
        <p:spPr>
          <a:xfrm>
            <a:off x="7443168" y="1478364"/>
            <a:ext cx="1620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Виды электризации</a:t>
            </a:r>
          </a:p>
        </p:txBody>
      </p:sp>
      <p:sp>
        <p:nvSpPr>
          <p:cNvPr id="19" name="TextBox 18">
            <a:hlinkClick r:id="rId6" action="ppaction://hlinksldjump"/>
          </p:cNvPr>
          <p:cNvSpPr txBox="1"/>
          <p:nvPr/>
        </p:nvSpPr>
        <p:spPr>
          <a:xfrm>
            <a:off x="7443168" y="527337"/>
            <a:ext cx="1566967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Явление </a:t>
            </a:r>
          </a:p>
          <a:p>
            <a:r>
              <a:rPr lang="ru-RU" dirty="0" smtClean="0"/>
              <a:t>электризации</a:t>
            </a:r>
          </a:p>
        </p:txBody>
      </p:sp>
      <p:sp>
        <p:nvSpPr>
          <p:cNvPr id="20" name="TextBox 19">
            <a:hlinkClick r:id="rId7" action="ppaction://hlinksldjump"/>
          </p:cNvPr>
          <p:cNvSpPr txBox="1"/>
          <p:nvPr/>
        </p:nvSpPr>
        <p:spPr>
          <a:xfrm>
            <a:off x="7443168" y="3670087"/>
            <a:ext cx="1620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Закон </a:t>
            </a:r>
          </a:p>
          <a:p>
            <a:pPr algn="ctr"/>
            <a:r>
              <a:rPr lang="ru-RU" dirty="0" smtClean="0"/>
              <a:t>Кулона</a:t>
            </a:r>
          </a:p>
        </p:txBody>
      </p:sp>
      <p:sp>
        <p:nvSpPr>
          <p:cNvPr id="21" name="TextBox 20">
            <a:hlinkClick r:id="rId8" action="ppaction://hlinksldjump"/>
          </p:cNvPr>
          <p:cNvSpPr txBox="1"/>
          <p:nvPr/>
        </p:nvSpPr>
        <p:spPr>
          <a:xfrm>
            <a:off x="7443168" y="2429391"/>
            <a:ext cx="1620000" cy="936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Закон </a:t>
            </a:r>
          </a:p>
          <a:p>
            <a:pPr algn="ctr"/>
            <a:r>
              <a:rPr lang="ru-RU" dirty="0" smtClean="0"/>
              <a:t>сохранения</a:t>
            </a:r>
          </a:p>
          <a:p>
            <a:pPr algn="ctr"/>
            <a:r>
              <a:rPr lang="ru-RU" dirty="0" smtClean="0"/>
              <a:t>заряда</a:t>
            </a:r>
            <a:endParaRPr lang="ru-RU" dirty="0"/>
          </a:p>
        </p:txBody>
      </p:sp>
      <p:sp>
        <p:nvSpPr>
          <p:cNvPr id="22" name="TextBox 21">
            <a:hlinkClick r:id="rId9" action="ppaction://hlinksldjump"/>
          </p:cNvPr>
          <p:cNvSpPr txBox="1"/>
          <p:nvPr/>
        </p:nvSpPr>
        <p:spPr>
          <a:xfrm>
            <a:off x="7443168" y="4621114"/>
            <a:ext cx="1620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Принцип суперпозиции</a:t>
            </a:r>
            <a:endParaRPr lang="ru-RU" dirty="0"/>
          </a:p>
        </p:txBody>
      </p:sp>
      <p:sp>
        <p:nvSpPr>
          <p:cNvPr id="23" name="TextBox 22">
            <a:hlinkClick r:id="rId10" action="ppaction://hlinksldjump"/>
          </p:cNvPr>
          <p:cNvSpPr txBox="1"/>
          <p:nvPr/>
        </p:nvSpPr>
        <p:spPr>
          <a:xfrm>
            <a:off x="7443168" y="5572140"/>
            <a:ext cx="1620000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Закрепление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" dur="1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11" dur="13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" dur="13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3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3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500042"/>
            <a:ext cx="7215238" cy="6215106"/>
          </a:xfrm>
          <a:prstGeom prst="rect">
            <a:avLst/>
          </a:prstGeom>
          <a:solidFill>
            <a:schemeClr val="accent5">
              <a:lumMod val="40000"/>
              <a:lumOff val="60000"/>
              <a:alpha val="26000"/>
            </a:schemeClr>
          </a:solidFill>
          <a:ln w="635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056" y="0"/>
            <a:ext cx="74444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Электризация тел. Заряд. Закон Кулона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95570" y="576000"/>
            <a:ext cx="6429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Электризация под действием света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ВЛАДИМИР\Pictures\40700443-89e8-4937-9f20-448d4519594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3" y="1285860"/>
            <a:ext cx="6578223" cy="5262578"/>
          </a:xfrm>
          <a:prstGeom prst="rect">
            <a:avLst/>
          </a:prstGeom>
          <a:noFill/>
        </p:spPr>
      </p:pic>
      <p:pic>
        <p:nvPicPr>
          <p:cNvPr id="7171" name="Picture 3" descr="C:\Users\ВЛАДИМИР\Pictures\1394047633_www.ntpo.com_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714752"/>
            <a:ext cx="2902169" cy="201890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1500174"/>
            <a:ext cx="3095605" cy="222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000496" y="5786454"/>
            <a:ext cx="2928958" cy="400110"/>
          </a:xfrm>
          <a:prstGeom prst="rect">
            <a:avLst/>
          </a:prstGeom>
          <a:solidFill>
            <a:srgbClr val="AAD8E4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Внутренний фотоэффект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85786" y="3786190"/>
            <a:ext cx="3071834" cy="400110"/>
          </a:xfrm>
          <a:prstGeom prst="rect">
            <a:avLst/>
          </a:prstGeom>
          <a:solidFill>
            <a:srgbClr val="AAD8E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Внешний фотоэффект</a:t>
            </a:r>
            <a:endParaRPr lang="ru-RU" sz="2000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785919" y="3357562"/>
          <a:ext cx="454933" cy="374651"/>
        </p:xfrm>
        <a:graphic>
          <a:graphicData uri="http://schemas.openxmlformats.org/presentationml/2006/ole">
            <p:oleObj spid="_x0000_s2051" name="Формула" r:id="rId6" imgW="215640" imgH="177480" progId="Equation.3">
              <p:embed/>
            </p:oleObj>
          </a:graphicData>
        </a:graphic>
      </p:graphicFrame>
      <p:pic>
        <p:nvPicPr>
          <p:cNvPr id="12" name="Picture 2" descr="C:\Users\ВЛАДИМИР\Pictures\4076147-2xs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16" y="642918"/>
            <a:ext cx="372159" cy="3698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" name="TextBox 19">
            <a:hlinkClick r:id="rId7" action="ppaction://hlinksldjump"/>
          </p:cNvPr>
          <p:cNvSpPr txBox="1"/>
          <p:nvPr/>
        </p:nvSpPr>
        <p:spPr>
          <a:xfrm>
            <a:off x="7443168" y="1478364"/>
            <a:ext cx="1620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Виды электризации</a:t>
            </a:r>
          </a:p>
        </p:txBody>
      </p:sp>
      <p:sp>
        <p:nvSpPr>
          <p:cNvPr id="21" name="TextBox 20">
            <a:hlinkClick r:id="rId9" action="ppaction://hlinksldjump"/>
          </p:cNvPr>
          <p:cNvSpPr txBox="1"/>
          <p:nvPr/>
        </p:nvSpPr>
        <p:spPr>
          <a:xfrm>
            <a:off x="7443168" y="527337"/>
            <a:ext cx="1566967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Явление </a:t>
            </a:r>
          </a:p>
          <a:p>
            <a:r>
              <a:rPr lang="ru-RU" dirty="0" smtClean="0"/>
              <a:t>электризации</a:t>
            </a:r>
          </a:p>
        </p:txBody>
      </p:sp>
      <p:sp>
        <p:nvSpPr>
          <p:cNvPr id="22" name="TextBox 21">
            <a:hlinkClick r:id="rId10" action="ppaction://hlinksldjump"/>
          </p:cNvPr>
          <p:cNvSpPr txBox="1"/>
          <p:nvPr/>
        </p:nvSpPr>
        <p:spPr>
          <a:xfrm>
            <a:off x="7443168" y="3670087"/>
            <a:ext cx="1620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Закон </a:t>
            </a:r>
          </a:p>
          <a:p>
            <a:pPr algn="ctr"/>
            <a:r>
              <a:rPr lang="ru-RU" dirty="0" smtClean="0"/>
              <a:t>Кулона</a:t>
            </a:r>
          </a:p>
        </p:txBody>
      </p:sp>
      <p:sp>
        <p:nvSpPr>
          <p:cNvPr id="23" name="TextBox 22">
            <a:hlinkClick r:id="rId11" action="ppaction://hlinksldjump"/>
          </p:cNvPr>
          <p:cNvSpPr txBox="1"/>
          <p:nvPr/>
        </p:nvSpPr>
        <p:spPr>
          <a:xfrm>
            <a:off x="7443168" y="2429391"/>
            <a:ext cx="1620000" cy="936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Закон </a:t>
            </a:r>
          </a:p>
          <a:p>
            <a:pPr algn="ctr"/>
            <a:r>
              <a:rPr lang="ru-RU" dirty="0" smtClean="0"/>
              <a:t>сохранения</a:t>
            </a:r>
          </a:p>
          <a:p>
            <a:pPr algn="ctr"/>
            <a:r>
              <a:rPr lang="ru-RU" dirty="0" smtClean="0"/>
              <a:t>заряда</a:t>
            </a:r>
            <a:endParaRPr lang="ru-RU" dirty="0"/>
          </a:p>
        </p:txBody>
      </p:sp>
      <p:sp>
        <p:nvSpPr>
          <p:cNvPr id="24" name="TextBox 23">
            <a:hlinkClick r:id="rId12" action="ppaction://hlinksldjump"/>
          </p:cNvPr>
          <p:cNvSpPr txBox="1"/>
          <p:nvPr/>
        </p:nvSpPr>
        <p:spPr>
          <a:xfrm>
            <a:off x="7443168" y="4621114"/>
            <a:ext cx="1620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Принцип суперпозиции</a:t>
            </a:r>
            <a:endParaRPr lang="ru-RU" dirty="0"/>
          </a:p>
        </p:txBody>
      </p:sp>
      <p:sp>
        <p:nvSpPr>
          <p:cNvPr id="25" name="TextBox 24">
            <a:hlinkClick r:id="rId13" action="ppaction://hlinksldjump"/>
          </p:cNvPr>
          <p:cNvSpPr txBox="1"/>
          <p:nvPr/>
        </p:nvSpPr>
        <p:spPr>
          <a:xfrm>
            <a:off x="7443168" y="5572140"/>
            <a:ext cx="1620000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Закрепление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500042"/>
            <a:ext cx="7215238" cy="6215106"/>
          </a:xfrm>
          <a:prstGeom prst="rect">
            <a:avLst/>
          </a:prstGeom>
          <a:solidFill>
            <a:schemeClr val="accent5">
              <a:lumMod val="40000"/>
              <a:lumOff val="60000"/>
              <a:alpha val="26000"/>
            </a:schemeClr>
          </a:solidFill>
          <a:ln w="635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056" y="0"/>
            <a:ext cx="74444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Электризация тел. Заряд. Закон Кулона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4242" y="576000"/>
            <a:ext cx="6429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Электризация в химических реакциях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ВЛАДИМИР\Pictures\1263721411_a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14818"/>
            <a:ext cx="2928958" cy="214314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289058"/>
            <a:ext cx="3000396" cy="279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C:\Users\ВЛАДИМИР\Pictures\5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34239" y="4214818"/>
            <a:ext cx="3792390" cy="2143140"/>
          </a:xfrm>
          <a:prstGeom prst="rect">
            <a:avLst/>
          </a:prstGeom>
          <a:noFill/>
        </p:spPr>
      </p:pic>
      <p:pic>
        <p:nvPicPr>
          <p:cNvPr id="1031" name="Picture 7" descr="C:\Users\ВЛАДИМИР\Pictures\zinc-carbon_battery-9.jpg"/>
          <p:cNvPicPr>
            <a:picLocks noChangeAspect="1" noChangeArrowheads="1"/>
          </p:cNvPicPr>
          <p:nvPr/>
        </p:nvPicPr>
        <p:blipFill>
          <a:blip r:embed="rId6">
            <a:lum contrast="4000"/>
          </a:blip>
          <a:srcRect/>
          <a:stretch>
            <a:fillRect/>
          </a:stretch>
        </p:blipFill>
        <p:spPr bwMode="auto">
          <a:xfrm>
            <a:off x="3643306" y="1285860"/>
            <a:ext cx="3571900" cy="2786082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>
            <a:off x="1214414" y="3143248"/>
            <a:ext cx="285752" cy="285752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-</a:t>
            </a:r>
            <a:endParaRPr lang="ru-RU" sz="2400" dirty="0"/>
          </a:p>
        </p:txBody>
      </p:sp>
      <p:sp>
        <p:nvSpPr>
          <p:cNvPr id="15" name="Овал 14"/>
          <p:cNvSpPr/>
          <p:nvPr/>
        </p:nvSpPr>
        <p:spPr>
          <a:xfrm>
            <a:off x="1214414" y="3071810"/>
            <a:ext cx="142876" cy="128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214414" y="3357562"/>
            <a:ext cx="142876" cy="128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071670" y="3000372"/>
            <a:ext cx="285752" cy="28575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2214546" y="3000372"/>
            <a:ext cx="142876" cy="128582"/>
          </a:xfrm>
          <a:prstGeom prst="ellipse">
            <a:avLst/>
          </a:prstGeom>
          <a:solidFill>
            <a:srgbClr val="AAD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071670" y="3214686"/>
            <a:ext cx="142876" cy="128582"/>
          </a:xfrm>
          <a:prstGeom prst="ellipse">
            <a:avLst/>
          </a:prstGeom>
          <a:solidFill>
            <a:srgbClr val="AAD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1071538" y="2714620"/>
          <a:ext cx="566553" cy="347242"/>
        </p:xfrm>
        <a:graphic>
          <a:graphicData uri="http://schemas.openxmlformats.org/presentationml/2006/ole">
            <p:oleObj spid="_x0000_s1034" name="Формула" r:id="rId7" imgW="393480" imgH="241200" progId="Equation.3">
              <p:embed/>
            </p:oleObj>
          </a:graphicData>
        </a:graphic>
      </p:graphicFrame>
      <p:cxnSp>
        <p:nvCxnSpPr>
          <p:cNvPr id="25" name="Прямая со стрелкой 24"/>
          <p:cNvCxnSpPr>
            <a:stCxn id="18" idx="2"/>
          </p:cNvCxnSpPr>
          <p:nvPr/>
        </p:nvCxnSpPr>
        <p:spPr>
          <a:xfrm rot="10800000">
            <a:off x="1785918" y="3143248"/>
            <a:ext cx="285752" cy="1588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4" idx="6"/>
          </p:cNvCxnSpPr>
          <p:nvPr/>
        </p:nvCxnSpPr>
        <p:spPr>
          <a:xfrm>
            <a:off x="1500166" y="3286124"/>
            <a:ext cx="285752" cy="1588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2000232" y="2714620"/>
          <a:ext cx="492382" cy="303004"/>
        </p:xfrm>
        <a:graphic>
          <a:graphicData uri="http://schemas.openxmlformats.org/presentationml/2006/ole">
            <p:oleObj spid="_x0000_s1036" name="Формула" r:id="rId8" imgW="330120" imgH="203040" progId="Equation.3">
              <p:embed/>
            </p:oleObj>
          </a:graphicData>
        </a:graphic>
      </p:graphicFrame>
      <p:pic>
        <p:nvPicPr>
          <p:cNvPr id="19" name="Picture 2" descr="C:\Users\ВЛАДИМИР\Pictures\4076147-2xs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16" y="642918"/>
            <a:ext cx="372159" cy="3698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3" name="Овал 22"/>
          <p:cNvSpPr/>
          <p:nvPr/>
        </p:nvSpPr>
        <p:spPr>
          <a:xfrm>
            <a:off x="1198498" y="3796152"/>
            <a:ext cx="71438" cy="71438"/>
          </a:xfrm>
          <a:prstGeom prst="ellipse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9330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857356" y="3357562"/>
            <a:ext cx="71438" cy="71438"/>
          </a:xfrm>
          <a:prstGeom prst="ellipse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93300"/>
              </a:solidFill>
            </a:endParaRPr>
          </a:p>
        </p:txBody>
      </p:sp>
      <p:graphicFrame>
        <p:nvGraphicFramePr>
          <p:cNvPr id="1038" name="Object 14"/>
          <p:cNvGraphicFramePr>
            <a:graphicFrameLocks noChangeAspect="1"/>
          </p:cNvGraphicFramePr>
          <p:nvPr/>
        </p:nvGraphicFramePr>
        <p:xfrm>
          <a:off x="1025978" y="3597754"/>
          <a:ext cx="285752" cy="225594"/>
        </p:xfrm>
        <a:graphic>
          <a:graphicData uri="http://schemas.openxmlformats.org/presentationml/2006/ole">
            <p:oleObj spid="_x0000_s1038" name="Формула" r:id="rId11" imgW="241200" imgH="190440" progId="Equation.3">
              <p:embed/>
            </p:oleObj>
          </a:graphicData>
        </a:graphic>
      </p:graphicFrame>
      <p:sp>
        <p:nvSpPr>
          <p:cNvPr id="32" name="Штриховая стрелка вправо 31"/>
          <p:cNvSpPr/>
          <p:nvPr/>
        </p:nvSpPr>
        <p:spPr>
          <a:xfrm rot="10800000">
            <a:off x="2383300" y="3000372"/>
            <a:ext cx="285752" cy="214314"/>
          </a:xfrm>
          <a:prstGeom prst="striped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hlinkClick r:id="rId9" action="ppaction://hlinksldjump"/>
          </p:cNvPr>
          <p:cNvSpPr txBox="1"/>
          <p:nvPr/>
        </p:nvSpPr>
        <p:spPr>
          <a:xfrm>
            <a:off x="7443168" y="1478364"/>
            <a:ext cx="1620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Виды электризации</a:t>
            </a:r>
          </a:p>
        </p:txBody>
      </p:sp>
      <p:sp>
        <p:nvSpPr>
          <p:cNvPr id="36" name="TextBox 35">
            <a:hlinkClick r:id="rId12" action="ppaction://hlinksldjump"/>
          </p:cNvPr>
          <p:cNvSpPr txBox="1"/>
          <p:nvPr/>
        </p:nvSpPr>
        <p:spPr>
          <a:xfrm>
            <a:off x="7443168" y="527337"/>
            <a:ext cx="1566967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Явление </a:t>
            </a:r>
          </a:p>
          <a:p>
            <a:r>
              <a:rPr lang="ru-RU" dirty="0" smtClean="0"/>
              <a:t>электризации</a:t>
            </a:r>
          </a:p>
        </p:txBody>
      </p:sp>
      <p:sp>
        <p:nvSpPr>
          <p:cNvPr id="37" name="TextBox 36">
            <a:hlinkClick r:id="rId13" action="ppaction://hlinksldjump"/>
          </p:cNvPr>
          <p:cNvSpPr txBox="1"/>
          <p:nvPr/>
        </p:nvSpPr>
        <p:spPr>
          <a:xfrm>
            <a:off x="7443168" y="3670087"/>
            <a:ext cx="1620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Закон </a:t>
            </a:r>
          </a:p>
          <a:p>
            <a:pPr algn="ctr"/>
            <a:r>
              <a:rPr lang="ru-RU" dirty="0" smtClean="0"/>
              <a:t>Кулона</a:t>
            </a:r>
          </a:p>
        </p:txBody>
      </p:sp>
      <p:sp>
        <p:nvSpPr>
          <p:cNvPr id="38" name="TextBox 37">
            <a:hlinkClick r:id="rId14" action="ppaction://hlinksldjump"/>
          </p:cNvPr>
          <p:cNvSpPr txBox="1"/>
          <p:nvPr/>
        </p:nvSpPr>
        <p:spPr>
          <a:xfrm>
            <a:off x="7443168" y="2429391"/>
            <a:ext cx="1620000" cy="936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Закон </a:t>
            </a:r>
          </a:p>
          <a:p>
            <a:pPr algn="ctr"/>
            <a:r>
              <a:rPr lang="ru-RU" dirty="0" smtClean="0"/>
              <a:t>сохранения</a:t>
            </a:r>
          </a:p>
          <a:p>
            <a:pPr algn="ctr"/>
            <a:r>
              <a:rPr lang="ru-RU" dirty="0" smtClean="0"/>
              <a:t>заряда</a:t>
            </a:r>
            <a:endParaRPr lang="ru-RU" dirty="0"/>
          </a:p>
        </p:txBody>
      </p:sp>
      <p:sp>
        <p:nvSpPr>
          <p:cNvPr id="39" name="TextBox 38">
            <a:hlinkClick r:id="rId15" action="ppaction://hlinksldjump"/>
          </p:cNvPr>
          <p:cNvSpPr txBox="1"/>
          <p:nvPr/>
        </p:nvSpPr>
        <p:spPr>
          <a:xfrm>
            <a:off x="7443168" y="4621114"/>
            <a:ext cx="1620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Принцип суперпозиции</a:t>
            </a:r>
            <a:endParaRPr lang="ru-RU" dirty="0"/>
          </a:p>
        </p:txBody>
      </p:sp>
      <p:sp>
        <p:nvSpPr>
          <p:cNvPr id="40" name="TextBox 39">
            <a:hlinkClick r:id="rId16" action="ppaction://hlinksldjump"/>
          </p:cNvPr>
          <p:cNvSpPr txBox="1"/>
          <p:nvPr/>
        </p:nvSpPr>
        <p:spPr>
          <a:xfrm>
            <a:off x="7443168" y="5572140"/>
            <a:ext cx="1620000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Закрепление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3049</TotalTime>
  <Words>770</Words>
  <Application>Microsoft Office PowerPoint</Application>
  <PresentationFormat>Экран (4:3)</PresentationFormat>
  <Paragraphs>299</Paragraphs>
  <Slides>16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Тема Office</vt:lpstr>
      <vt:lpstr>Формула</vt:lpstr>
      <vt:lpstr>Equation</vt:lpstr>
      <vt:lpstr>Microsoft Equation 3.0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Обозначение заряда: Q или q.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ВЛАДИМИР</cp:lastModifiedBy>
  <cp:revision>26</cp:revision>
  <dcterms:created xsi:type="dcterms:W3CDTF">2016-01-12T14:56:49Z</dcterms:created>
  <dcterms:modified xsi:type="dcterms:W3CDTF">2016-06-08T07:55:01Z</dcterms:modified>
</cp:coreProperties>
</file>