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Ref idx="1003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hidden="0"/>
          <p:cNvSpPr/>
          <p:nvPr isPhoto="0" userDrawn="0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3" name="Скругленный прямоугольник 12" hidden="0"/>
          <p:cNvSpPr/>
          <p:nvPr isPhoto="0" userDrawn="0"/>
        </p:nvSpPr>
        <p:spPr bwMode="auto"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17" name="Нижний колонтитул 1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  <p:sp>
        <p:nvSpPr>
          <p:cNvPr id="7" name="Прямоугольник 6" hidden="0"/>
          <p:cNvSpPr/>
          <p:nvPr isPhoto="0" userDrawn="0"/>
        </p:nvSpPr>
        <p:spPr bwMode="auto"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 hidden="0"/>
          <p:cNvSpPr/>
          <p:nvPr isPhoto="0" userDrawn="0"/>
        </p:nvSpPr>
        <p:spPr bwMode="auto"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 hidden="0"/>
          <p:cNvSpPr/>
          <p:nvPr isPhoto="0" userDrawn="0"/>
        </p:nvSpPr>
        <p:spPr bwMode="auto"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41"/>
            <a:ext cx="201168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914400" y="274640"/>
            <a:ext cx="55626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  <p:sp>
        <p:nvSpPr>
          <p:cNvPr id="8" name="Содержимое 7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914400" y="1447800"/>
            <a:ext cx="7772400" cy="4572000"/>
          </a:xfrm>
        </p:spPr>
        <p:txBody>
          <a:bodyPr vert="horz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3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 hidden="0"/>
          <p:cNvSpPr/>
          <p:nvPr isPhoto="0" userDrawn="0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0" name="Скругленный прямоугольник 9" hidden="0"/>
          <p:cNvSpPr/>
          <p:nvPr isPhoto="0" userDrawn="0"/>
        </p:nvSpPr>
        <p:spPr bwMode="auto"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 hidden="0"/>
          <p:cNvSpPr/>
          <p:nvPr isPhoto="0" userDrawn="0"/>
        </p:nvSpPr>
        <p:spPr bwMode="auto"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 hidden="0"/>
          <p:cNvSpPr/>
          <p:nvPr isPhoto="0" userDrawn="0"/>
        </p:nvSpPr>
        <p:spPr bwMode="auto"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 hidden="0"/>
          <p:cNvSpPr/>
          <p:nvPr isPhoto="0" userDrawn="0"/>
        </p:nvSpPr>
        <p:spPr bwMode="auto"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  <p:sp>
        <p:nvSpPr>
          <p:cNvPr id="9" name="Содержимое 8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914400" y="1447800"/>
            <a:ext cx="3749040" cy="4572000"/>
          </a:xfrm>
        </p:spPr>
        <p:txBody>
          <a:bodyPr vert="horz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 hidden="0"/>
          <p:cNvSpPr>
            <a:spLocks noGrp="1"/>
          </p:cNvSpPr>
          <p:nvPr isPhoto="0" userDrawn="0">
            <p:ph sz="quarter" idx="2" hasCustomPrompt="0"/>
          </p:nvPr>
        </p:nvSpPr>
        <p:spPr bwMode="auto">
          <a:xfrm>
            <a:off x="4933950" y="1447800"/>
            <a:ext cx="3749040" cy="4572000"/>
          </a:xfrm>
        </p:spPr>
        <p:txBody>
          <a:bodyPr vert="horz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3" hasCustomPrompt="0"/>
          </p:nvPr>
        </p:nvSpPr>
        <p:spPr bwMode="auto"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  <p:sp>
        <p:nvSpPr>
          <p:cNvPr id="11" name="Содержимое 10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914400" y="2247900"/>
            <a:ext cx="3733800" cy="3886200"/>
          </a:xfrm>
        </p:spPr>
        <p:txBody>
          <a:bodyPr vert="horz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 hidden="0"/>
          <p:cNvSpPr>
            <a:spLocks noGrp="1"/>
          </p:cNvSpPr>
          <p:nvPr isPhoto="0" userDrawn="0">
            <p:ph sz="half" idx="4" hasCustomPrompt="0"/>
          </p:nvPr>
        </p:nvSpPr>
        <p:spPr bwMode="auto">
          <a:xfrm>
            <a:off x="4953000" y="2247900"/>
            <a:ext cx="3733800" cy="3886200"/>
          </a:xfrm>
        </p:spPr>
        <p:txBody>
          <a:bodyPr vert="horz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hidden="0"/>
          <p:cNvSpPr/>
          <p:nvPr isPhoto="0" userDrawn="0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9" name="Скругленный прямоугольник 8" hidden="0"/>
          <p:cNvSpPr/>
          <p:nvPr isPhoto="0" userDrawn="0"/>
        </p:nvSpPr>
        <p:spPr bwMode="auto"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  <p:sp>
        <p:nvSpPr>
          <p:cNvPr id="11" name="Содержимое 10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2971800" y="1600200"/>
            <a:ext cx="5715000" cy="4495800"/>
          </a:xfrm>
        </p:spPr>
        <p:txBody>
          <a:bodyPr vert="horz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4900550"/>
            <a:ext cx="7315200" cy="522287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  <p:sp>
        <p:nvSpPr>
          <p:cNvPr id="11" name="Прямоугольник 10" hidden="0"/>
          <p:cNvSpPr/>
          <p:nvPr isPhoto="0" userDrawn="0"/>
        </p:nvSpPr>
        <p:spPr bwMode="auto"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 hidden="0"/>
          <p:cNvSpPr/>
          <p:nvPr isPhoto="0" userDrawn="0"/>
        </p:nvSpPr>
        <p:spPr bwMode="auto"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 hidden="0"/>
          <p:cNvSpPr/>
          <p:nvPr isPhoto="0" userDrawn="0"/>
        </p:nvSpPr>
        <p:spPr bwMode="auto"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 hidden="0"/>
          <p:cNvSpPr/>
          <p:nvPr isPhoto="0" userDrawn="0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 hidden="0"/>
          <p:cNvSpPr/>
          <p:nvPr isPhoto="0" userDrawn="0"/>
        </p:nvSpPr>
        <p:spPr bwMode="auto"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Заголовок 2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974B28-889E-45B1-8255-86A073ADA3FB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1BFDBA7-6D0E-44C2-A4C4-59331B803D4B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4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370"/>
        </a:spcBef>
        <a:buClr>
          <a:schemeClr val="accent3"/>
        </a:buClr>
        <a:buFontTx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>
        <a:spcBef>
          <a:spcPts val="370"/>
        </a:spcBef>
        <a:buClr>
          <a:schemeClr val="accent3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>
        <a:spcBef>
          <a:spcPts val="370"/>
        </a:spcBef>
        <a:buClr>
          <a:schemeClr val="accent2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>
        <a:spcBef>
          <a:spcPts val="370"/>
        </a:spcBef>
        <a:buClr>
          <a:schemeClr val="accent1">
            <a:tint val="60000"/>
          </a:schemeClr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>
        <a:spcBef>
          <a:spcPts val="370"/>
        </a:spcBef>
        <a:buClr>
          <a:schemeClr val="accent2">
            <a:tint val="60000"/>
          </a:schemeClr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14348" y="3886200"/>
            <a:ext cx="7858180" cy="1752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chemeClr val="tx1"/>
                </a:solidFill>
                <a:latin typeface="Times New Roman"/>
                <a:cs typeface="Times New Roman"/>
              </a:rPr>
              <a:t>Выполнил преподаватель 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tx1"/>
                </a:solidFill>
                <a:latin typeface="Times New Roman"/>
                <a:cs typeface="Times New Roman"/>
              </a:rPr>
              <a:t>Гомозова</a:t>
            </a:r>
            <a:r>
              <a:rPr lang="ru-RU" sz="4000">
                <a:solidFill>
                  <a:schemeClr val="tx1"/>
                </a:solidFill>
                <a:latin typeface="Times New Roman"/>
                <a:cs typeface="Times New Roman"/>
              </a:rPr>
              <a:t> Л.Н.</a:t>
            </a:r>
            <a:endParaRPr lang="ru-RU" sz="4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57200" y="97692"/>
            <a:ext cx="8229600" cy="40298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Презентация не тему: «Построение эскиза детали »</a:t>
            </a:r>
            <a:endParaRPr sz="600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эскиз образец.png" hidden="0"/>
          <p:cNvPicPr/>
          <p:nvPr isPhoto="0" userDrawn="0"/>
        </p:nvPicPr>
        <p:blipFill>
          <a:blip r:embed="rId2"/>
          <a:srcRect l="0" t="32500" r="50214" b="35833"/>
          <a:stretch/>
        </p:blipFill>
        <p:spPr bwMode="auto">
          <a:xfrm>
            <a:off x="428596" y="571480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эскиз образец.png" hidden="0"/>
          <p:cNvPicPr/>
          <p:nvPr isPhoto="0" userDrawn="0"/>
        </p:nvPicPr>
        <p:blipFill>
          <a:blip r:embed="rId2"/>
          <a:srcRect l="49359" t="0" r="0" b="67333"/>
          <a:stretch/>
        </p:blipFill>
        <p:spPr bwMode="auto">
          <a:xfrm>
            <a:off x="285720" y="571480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эскиз образец.png" hidden="0"/>
          <p:cNvPicPr/>
          <p:nvPr isPhoto="0" userDrawn="0"/>
        </p:nvPicPr>
        <p:blipFill>
          <a:blip r:embed="rId2"/>
          <a:srcRect l="49573" t="32500" r="0" b="35833"/>
          <a:stretch/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214282" y="142853"/>
            <a:ext cx="87868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Зарисовка </a:t>
            </a:r>
            <a:r>
              <a:rPr lang="ru-RU" sz="2800" b="1">
                <a:latin typeface="Times New Roman"/>
                <a:cs typeface="Times New Roman"/>
              </a:rPr>
              <a:t>изображений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Построить </a:t>
            </a:r>
            <a:r>
              <a:rPr lang="ru-RU" sz="2800">
                <a:latin typeface="Times New Roman"/>
                <a:cs typeface="Times New Roman"/>
              </a:rPr>
              <a:t>изображения (линии тонкие), начиная с основной геометрической формы. Работу </a:t>
            </a:r>
            <a:r>
              <a:rPr lang="ru-RU" sz="2800">
                <a:latin typeface="Times New Roman"/>
                <a:cs typeface="Times New Roman"/>
              </a:rPr>
              <a:t>выполняем по макету детали. </a:t>
            </a:r>
            <a:r>
              <a:rPr lang="ru-RU" sz="2800">
                <a:latin typeface="Times New Roman"/>
                <a:cs typeface="Times New Roman"/>
              </a:rPr>
              <a:t>Разрезы и сечения временно </a:t>
            </a:r>
            <a:r>
              <a:rPr lang="ru-RU" sz="2800">
                <a:latin typeface="Times New Roman"/>
                <a:cs typeface="Times New Roman"/>
              </a:rPr>
              <a:t>оставляем </a:t>
            </a:r>
            <a:r>
              <a:rPr lang="ru-RU" sz="2800">
                <a:latin typeface="Times New Roman"/>
                <a:cs typeface="Times New Roman"/>
              </a:rPr>
              <a:t>не заштрихованными.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Нельзя упрощать конструктивные детали, не нанося галтели, зенковки, фаски, т.к. такие конструктивные особенности влияют на прочность детали, её правильную работу, удобства сборки и т.д.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Убедившись в верности построенных изображений, </a:t>
            </a:r>
            <a:r>
              <a:rPr lang="ru-RU" sz="2800">
                <a:latin typeface="Times New Roman"/>
                <a:cs typeface="Times New Roman"/>
              </a:rPr>
              <a:t>удалить </a:t>
            </a:r>
            <a:r>
              <a:rPr lang="ru-RU" sz="2800">
                <a:latin typeface="Times New Roman"/>
                <a:cs typeface="Times New Roman"/>
              </a:rPr>
              <a:t>вспомогательные линии и </a:t>
            </a:r>
            <a:r>
              <a:rPr lang="ru-RU" sz="2800">
                <a:latin typeface="Times New Roman"/>
                <a:cs typeface="Times New Roman"/>
              </a:rPr>
              <a:t>обвести </a:t>
            </a:r>
            <a:r>
              <a:rPr lang="ru-RU" sz="2800">
                <a:latin typeface="Times New Roman"/>
                <a:cs typeface="Times New Roman"/>
              </a:rPr>
              <a:t>линии контура толщиной 0,8…1,0 мм. </a:t>
            </a:r>
            <a:r>
              <a:rPr lang="ru-RU" sz="2800">
                <a:latin typeface="Times New Roman"/>
                <a:cs typeface="Times New Roman"/>
              </a:rPr>
              <a:t>Заштриховать </a:t>
            </a:r>
            <a:r>
              <a:rPr lang="ru-RU" sz="2800">
                <a:latin typeface="Times New Roman"/>
                <a:cs typeface="Times New Roman"/>
              </a:rPr>
              <a:t>разрезы и сечения. Расстояния между линиями штриховки – 2…3 мм</a:t>
            </a:r>
            <a:r>
              <a:rPr lang="ru-RU" sz="2800">
                <a:latin typeface="Times New Roman"/>
                <a:cs typeface="Times New Roman"/>
              </a:rPr>
              <a:t>.</a:t>
            </a:r>
            <a:endParaRPr lang="ru-RU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142844" y="285728"/>
            <a:ext cx="87154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latin typeface="Times New Roman"/>
                <a:cs typeface="Times New Roman"/>
              </a:rPr>
              <a:t>Нанесение </a:t>
            </a:r>
            <a:r>
              <a:rPr lang="ru-RU" sz="2800" b="1">
                <a:latin typeface="Times New Roman"/>
                <a:cs typeface="Times New Roman"/>
              </a:rPr>
              <a:t>выносных и размерных линий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Нанести </a:t>
            </a:r>
            <a:r>
              <a:rPr lang="ru-RU" sz="2800">
                <a:latin typeface="Times New Roman"/>
                <a:cs typeface="Times New Roman"/>
              </a:rPr>
              <a:t>выносные и размерные линии, предварительно наметив основные и вспомогательные конструкторские базы, как бы мысленно изготавливая деталь. Не допускается дублировать размеры. При нанесении необходимо соблюдать требования ГОСТ 2.307- 2011.</a:t>
            </a:r>
            <a:endParaRPr/>
          </a:p>
          <a:p>
            <a:pPr algn="just">
              <a:defRPr/>
            </a:pPr>
            <a:r>
              <a:rPr lang="ru-RU" sz="2800" b="1">
                <a:latin typeface="Times New Roman"/>
                <a:cs typeface="Times New Roman"/>
              </a:rPr>
              <a:t>Обмер </a:t>
            </a:r>
            <a:r>
              <a:rPr lang="ru-RU" sz="2800" b="1">
                <a:latin typeface="Times New Roman"/>
                <a:cs typeface="Times New Roman"/>
              </a:rPr>
              <a:t>деталей, нанесение размеров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Выполнить </a:t>
            </a:r>
            <a:r>
              <a:rPr lang="ru-RU" sz="2800">
                <a:latin typeface="Times New Roman"/>
                <a:cs typeface="Times New Roman"/>
              </a:rPr>
              <a:t>обмер детали при помощи измерительных инструментов и </a:t>
            </a:r>
            <a:r>
              <a:rPr lang="ru-RU" sz="2800">
                <a:latin typeface="Times New Roman"/>
                <a:cs typeface="Times New Roman"/>
              </a:rPr>
              <a:t>нанести </a:t>
            </a:r>
            <a:r>
              <a:rPr lang="ru-RU" sz="2800">
                <a:latin typeface="Times New Roman"/>
                <a:cs typeface="Times New Roman"/>
              </a:rPr>
              <a:t>размерные числа шрифтом 5, согласовывая со </a:t>
            </a:r>
            <a:r>
              <a:rPr lang="ru-RU" sz="2800">
                <a:latin typeface="Times New Roman"/>
                <a:cs typeface="Times New Roman"/>
              </a:rPr>
              <a:t>стандартами ГОСТ 6636-69 – Основные нормы взаимозаменяемости.</a:t>
            </a:r>
            <a:r>
              <a:rPr lang="ru-RU" sz="2800">
                <a:latin typeface="Times New Roman"/>
                <a:cs typeface="Times New Roman"/>
              </a:rPr>
              <a:t> </a:t>
            </a:r>
            <a:r>
              <a:rPr lang="ru-RU" sz="2800">
                <a:latin typeface="Times New Roman"/>
                <a:cs typeface="Times New Roman"/>
              </a:rPr>
              <a:t>Нормальные линейные размеры, ГОСТ 10549-80 -Выход резьбы. Сбеги, </a:t>
            </a:r>
            <a:r>
              <a:rPr lang="ru-RU" sz="2800">
                <a:latin typeface="Times New Roman"/>
                <a:cs typeface="Times New Roman"/>
              </a:rPr>
              <a:t>недорезы</a:t>
            </a:r>
            <a:r>
              <a:rPr lang="ru-RU" sz="2800">
                <a:latin typeface="Times New Roman"/>
                <a:cs typeface="Times New Roman"/>
              </a:rPr>
              <a:t>, проточки и фаски. </a:t>
            </a:r>
            <a:endParaRPr lang="ru-RU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285720" y="28572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Проверка </a:t>
            </a:r>
            <a:r>
              <a:rPr lang="ru-RU" sz="2800" b="1">
                <a:latin typeface="Times New Roman"/>
                <a:cs typeface="Times New Roman"/>
              </a:rPr>
              <a:t>чертежа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Выполнить </a:t>
            </a:r>
            <a:r>
              <a:rPr lang="ru-RU" sz="2800">
                <a:latin typeface="Times New Roman"/>
                <a:cs typeface="Times New Roman"/>
              </a:rPr>
              <a:t>окончательную проверку эскиза и его соответствие детали.</a:t>
            </a:r>
            <a:endParaRPr/>
          </a:p>
        </p:txBody>
      </p:sp>
      <p:pic>
        <p:nvPicPr>
          <p:cNvPr id="4" name="Рисунок 3" descr="C:\Users\ostro\Downloads\эскиз образец.png" hidden="0"/>
          <p:cNvPicPr/>
          <p:nvPr isPhoto="0" userDrawn="0"/>
        </p:nvPicPr>
        <p:blipFill>
          <a:blip r:embed="rId2"/>
          <a:srcRect l="49573" t="32500" r="0" b="35833"/>
          <a:stretch/>
        </p:blipFill>
        <p:spPr bwMode="auto">
          <a:xfrm>
            <a:off x="928662" y="1643050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285720" y="500043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/>
              <a:t>https://cadinstructor.org/eg/lectures/7-eskizirivanie-detaley/</a:t>
            </a:r>
            <a:endParaRPr lang="ru-RU" sz="2800"/>
          </a:p>
        </p:txBody>
      </p:sp>
      <p:sp>
        <p:nvSpPr>
          <p:cNvPr id="5" name="Прямоугольник 4" hidden="0"/>
          <p:cNvSpPr/>
          <p:nvPr isPhoto="0" userDrawn="0"/>
        </p:nvSpPr>
        <p:spPr bwMode="auto">
          <a:xfrm>
            <a:off x="357158" y="1500174"/>
            <a:ext cx="8612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/>
              <a:t>https://studfile.net/preview/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33" name="Rectangle 1" hidden="0"/>
          <p:cNvSpPr>
            <a:spLocks noChangeArrowheads="1"/>
          </p:cNvSpPr>
          <p:nvPr isPhoto="0" userDrawn="0"/>
        </p:nvSpPr>
        <p:spPr bwMode="auto">
          <a:xfrm>
            <a:off x="142843" y="285728"/>
            <a:ext cx="8858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/>
              <a:t> </a:t>
            </a:r>
            <a:r>
              <a:rPr lang="ru-RU" sz="2800">
                <a:latin typeface="Times New Roman"/>
                <a:cs typeface="Times New Roman"/>
              </a:rPr>
              <a:t>рассмотреть </a:t>
            </a:r>
            <a:r>
              <a:rPr lang="ru-RU" sz="2800">
                <a:latin typeface="Times New Roman"/>
                <a:cs typeface="Times New Roman"/>
              </a:rPr>
              <a:t>теоретические положения машиностроительного черчения, относящиеся к построению изображений на чертежах </a:t>
            </a:r>
            <a:r>
              <a:rPr lang="ru-RU" sz="2800">
                <a:latin typeface="Times New Roman"/>
                <a:cs typeface="Times New Roman"/>
              </a:rPr>
              <a:t>деталей,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получить практические навыки по выполнению эскизов по натуральной модели изделия.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142844" y="285728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latin typeface="Times New Roman"/>
                <a:cs typeface="Times New Roman"/>
              </a:rPr>
              <a:t>Эскиз</a:t>
            </a:r>
            <a:r>
              <a:rPr lang="ru-RU" sz="2800" b="1" i="1">
                <a:latin typeface="Times New Roman"/>
                <a:cs typeface="Times New Roman"/>
              </a:rPr>
              <a:t> — </a:t>
            </a:r>
            <a:r>
              <a:rPr lang="ru-RU" sz="2800">
                <a:latin typeface="Times New Roman"/>
                <a:cs typeface="Times New Roman"/>
              </a:rPr>
              <a:t>документ, предназначенный для разового использования в производстве, содержащий изображение изделия и данные, необходимые для его изготовления и контроля. Изображение предмета на эскизе выполняется по правилам прямоугольного проецирования, но от руки с соблюдением глазомерного масштаба.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По содержанию к эскизу предъявляются те же требования стандартов ЕСКД, что и к чертежу.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Не смотря на то, что эскиз выполняется от руки, обводка изображений, штриховка, надписи, нанесение размеров должны быть выполнены на эскизе аккуратно и четко. </a:t>
            </a:r>
            <a:endParaRPr lang="ru-RU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142844" y="285729"/>
            <a:ext cx="88583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Обычно эскизы выполняют на бумаге в клетку или миллиметровке, так как, используя вертикальные и горизонтальные линии клеток, удобно поводить линии построения изображений, соблюдая проекционную связь.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Формат эскиза определяется числом изображений и их степенью сложности. 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На эскизах наносят все размеры, необходимые для изготовления и контроля изображаемого изделия.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 Размеры элементов каждой детали определяют с помощью простых измерительных инструментов: металлической линейки, штангенциркуля, кронциркуля, нутромера, </a:t>
            </a:r>
            <a:r>
              <a:rPr lang="ru-RU" sz="2800">
                <a:latin typeface="Times New Roman"/>
                <a:cs typeface="Times New Roman"/>
              </a:rPr>
              <a:t>радиусомера</a:t>
            </a:r>
            <a:r>
              <a:rPr lang="ru-RU" sz="2800">
                <a:latin typeface="Times New Roman"/>
                <a:cs typeface="Times New Roman"/>
              </a:rPr>
              <a:t>, резьбомера, угломера.</a:t>
            </a:r>
            <a:endParaRPr lang="ru-RU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142844" y="142853"/>
            <a:ext cx="88583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cap="all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АЛГОРИТМ </a:t>
            </a:r>
            <a:r>
              <a:rPr lang="ru-RU" sz="2800" b="1" cap="all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ВЫПОЛНЕНИЯ ЭСКИЗА ДЕТАЛИ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Последовательность операций при выполнении эскизов выработана практикой и может быть представлена следующим алгоритмом.</a:t>
            </a:r>
            <a:endParaRPr/>
          </a:p>
          <a:p>
            <a:pPr>
              <a:defRPr/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Изучение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детали, анализ геометрической формы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Перед съёмкой эскиза детали внимательно её осмотрите, выясните назначение детали проанализируйте форму (конструктивные особенности), последовательность её изготовления. Необходимо выявить поверхности, которыми деталь соприкасается с поверхностями других деталей в изделии (сопрягаемые поверхности). Определите пропорции между элементами детали на глаз, материал, из которого она изготовлена.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эскиз образец.png" hidden="0"/>
          <p:cNvPicPr/>
          <p:nvPr isPhoto="0" userDrawn="0"/>
        </p:nvPicPr>
        <p:blipFill>
          <a:blip r:embed="rId2"/>
          <a:srcRect l="0" t="69500" r="0" b="0"/>
          <a:stretch/>
        </p:blipFill>
        <p:spPr bwMode="auto">
          <a:xfrm>
            <a:off x="214282" y="857232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 hidden="0"/>
          <p:cNvSpPr/>
          <p:nvPr isPhoto="0" userDrawn="0"/>
        </p:nvSpPr>
        <p:spPr bwMode="auto"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Изучение детали, анализ геометрической формы</a:t>
            </a:r>
            <a:endParaRPr lang="ru-RU" sz="28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214282" y="142852"/>
            <a:ext cx="8929718" cy="676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latin typeface="Times New Roman"/>
                <a:cs typeface="Times New Roman"/>
              </a:rPr>
              <a:t>Выбор </a:t>
            </a:r>
            <a:r>
              <a:rPr lang="ru-RU" sz="2800" b="1">
                <a:latin typeface="Times New Roman"/>
                <a:cs typeface="Times New Roman"/>
              </a:rPr>
              <a:t>главного и определение необходимого количества изображений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Главное изображение должно давать ясную и максимальную характеристику конструктивных особенностей изделия (формы и размеров изделия) и его функционального назначения. При выборе главного изображения рекомендуется учитывать технологию изготовления детали, её положение при обработке или в сборочной единице.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Далее рекомендуется решить, какие изображения ещё необходимо выполнить для полного выявления формы всех элементов изделия, чем-либо дополняющие главное. </a:t>
            </a:r>
            <a:r>
              <a:rPr lang="ru-RU" sz="2800" b="1">
                <a:latin typeface="Times New Roman"/>
                <a:cs typeface="Times New Roman"/>
              </a:rPr>
              <a:t>Число </a:t>
            </a:r>
            <a:r>
              <a:rPr lang="ru-RU" sz="2800" b="1">
                <a:latin typeface="Times New Roman"/>
                <a:cs typeface="Times New Roman"/>
              </a:rPr>
              <a:t>изображений (виды, разрезы, сечения) должно быть минимальным, но достаточным для изготовления и контроля изделия</a:t>
            </a:r>
            <a:r>
              <a:rPr lang="ru-RU" sz="2800">
                <a:latin typeface="Times New Roman"/>
                <a:cs typeface="Times New Roman"/>
              </a:rPr>
              <a:t>.</a:t>
            </a:r>
            <a:endParaRPr lang="ru-RU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142844" y="142852"/>
            <a:ext cx="88583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latin typeface="Times New Roman"/>
                <a:cs typeface="Times New Roman"/>
              </a:rPr>
              <a:t>Выбор </a:t>
            </a:r>
            <a:r>
              <a:rPr lang="ru-RU" sz="2800" b="1">
                <a:latin typeface="Times New Roman"/>
                <a:cs typeface="Times New Roman"/>
              </a:rPr>
              <a:t>формата, масштаба и композиционное решение чертежа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Определив количество изображений, </a:t>
            </a:r>
            <a:r>
              <a:rPr lang="ru-RU" sz="2800">
                <a:latin typeface="Times New Roman"/>
                <a:cs typeface="Times New Roman"/>
              </a:rPr>
              <a:t>выбираем </a:t>
            </a:r>
            <a:r>
              <a:rPr lang="ru-RU" sz="2800">
                <a:latin typeface="Times New Roman"/>
                <a:cs typeface="Times New Roman"/>
              </a:rPr>
              <a:t>приблизительный (глазомерный) масштаб и формат. Формат эскиза выбирают в зависимости от сложности поверхностей </a:t>
            </a:r>
            <a:r>
              <a:rPr lang="ru-RU" sz="2800">
                <a:latin typeface="Times New Roman"/>
                <a:cs typeface="Times New Roman"/>
              </a:rPr>
              <a:t>изделия.</a:t>
            </a:r>
            <a:r>
              <a:rPr lang="ru-RU" sz="2800">
                <a:latin typeface="Times New Roman"/>
                <a:cs typeface="Times New Roman"/>
              </a:rPr>
              <a:t> 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На выбранном формате (А3, А4) </a:t>
            </a:r>
            <a:r>
              <a:rPr lang="ru-RU" sz="2800">
                <a:latin typeface="Times New Roman"/>
                <a:cs typeface="Times New Roman"/>
              </a:rPr>
              <a:t>наносим </a:t>
            </a:r>
            <a:r>
              <a:rPr lang="ru-RU" sz="2800">
                <a:latin typeface="Times New Roman"/>
                <a:cs typeface="Times New Roman"/>
              </a:rPr>
              <a:t>(без применения линейки) рамку поля чертежа, основную надпись. </a:t>
            </a:r>
            <a:r>
              <a:rPr lang="ru-RU" sz="2800">
                <a:latin typeface="Times New Roman"/>
                <a:cs typeface="Times New Roman"/>
              </a:rPr>
              <a:t>Заполняем </a:t>
            </a:r>
            <a:r>
              <a:rPr lang="ru-RU" sz="2800">
                <a:latin typeface="Times New Roman"/>
                <a:cs typeface="Times New Roman"/>
              </a:rPr>
              <a:t>графы основной надписи. </a:t>
            </a:r>
            <a:r>
              <a:rPr lang="ru-RU" sz="2800">
                <a:latin typeface="Times New Roman"/>
                <a:cs typeface="Times New Roman"/>
              </a:rPr>
              <a:t>Выполняем </a:t>
            </a:r>
            <a:r>
              <a:rPr lang="ru-RU" sz="2800">
                <a:latin typeface="Times New Roman"/>
                <a:cs typeface="Times New Roman"/>
              </a:rPr>
              <a:t>компоновку, т.е. </a:t>
            </a:r>
            <a:r>
              <a:rPr lang="ru-RU" sz="2800">
                <a:latin typeface="Times New Roman"/>
                <a:cs typeface="Times New Roman"/>
              </a:rPr>
              <a:t>вычерчиваем </a:t>
            </a:r>
            <a:r>
              <a:rPr lang="ru-RU" sz="2800">
                <a:latin typeface="Times New Roman"/>
                <a:cs typeface="Times New Roman"/>
              </a:rPr>
              <a:t>прямоугольники по габаритным размерам изображений и </a:t>
            </a:r>
            <a:r>
              <a:rPr lang="ru-RU" sz="2800">
                <a:latin typeface="Times New Roman"/>
                <a:cs typeface="Times New Roman"/>
              </a:rPr>
              <a:t>наносим </a:t>
            </a:r>
            <a:r>
              <a:rPr lang="ru-RU" sz="2800">
                <a:latin typeface="Times New Roman"/>
                <a:cs typeface="Times New Roman"/>
              </a:rPr>
              <a:t>осевые и центровые линии, предусмотрев при этом место для размещения размерных линий.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эскиз образец.png" hidden="0"/>
          <p:cNvPicPr/>
          <p:nvPr isPhoto="0" userDrawn="0"/>
        </p:nvPicPr>
        <p:blipFill>
          <a:blip r:embed="rId2"/>
          <a:srcRect l="0" t="0" r="50427" b="67333"/>
          <a:stretch/>
        </p:blipFill>
        <p:spPr bwMode="auto">
          <a:xfrm>
            <a:off x="1000100" y="857232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 hidden="0"/>
          <p:cNvSpPr/>
          <p:nvPr isPhoto="0" userDrawn="0"/>
        </p:nvSpPr>
        <p:spPr bwMode="auto">
          <a:xfrm>
            <a:off x="1142976" y="214290"/>
            <a:ext cx="4703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Выполнение компоновки 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Справедливость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C4BD9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Arial"/>
        <a:cs typeface="Arial"/>
      </a:majorFont>
      <a:minorFont>
        <a:latin typeface="Perpetua"/>
        <a:ea typeface="Arial"/>
        <a:cs typeface="Arial"/>
      </a:minorFont>
    </a:fontScheme>
    <a:fmtScheme name="Справедливость">
      <a:fillStyleLst>
        <a:solidFill>
          <a:schemeClr val="phClr"/>
        </a:solidFill>
        <a:blipFill>
          <a:blip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0</Words>
  <Application>Р7-Офис/7.0.1.62</Application>
  <DocSecurity>0</DocSecurity>
  <PresentationFormat>Экран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не тему: «Эскизы»</dc:title>
  <dc:subject/>
  <dc:creator>Sergey ostrov</dc:creator>
  <cp:keywords/>
  <dc:description/>
  <dc:identifier/>
  <dc:language/>
  <cp:lastModifiedBy/>
  <cp:revision>13</cp:revision>
  <dcterms:created xsi:type="dcterms:W3CDTF">2023-03-03T17:13:58Z</dcterms:created>
  <dcterms:modified xsi:type="dcterms:W3CDTF">2023-03-04T09:03:26Z</dcterms:modified>
  <cp:category/>
  <cp:contentStatus/>
  <cp:version/>
</cp:coreProperties>
</file>