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63" r:id="rId2"/>
    <p:sldId id="258" r:id="rId3"/>
    <p:sldId id="260" r:id="rId4"/>
    <p:sldId id="261" r:id="rId5"/>
    <p:sldId id="272" r:id="rId6"/>
    <p:sldId id="273" r:id="rId7"/>
    <p:sldId id="267" r:id="rId8"/>
    <p:sldId id="268" r:id="rId9"/>
    <p:sldId id="257" r:id="rId10"/>
    <p:sldId id="264" r:id="rId11"/>
    <p:sldId id="256" r:id="rId12"/>
    <p:sldId id="265" r:id="rId13"/>
    <p:sldId id="271" r:id="rId14"/>
    <p:sldId id="270" r:id="rId15"/>
    <p:sldId id="266" r:id="rId16"/>
    <p:sldId id="269" r:id="rId17"/>
    <p:sldId id="274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A81DC-917F-4E53-8BAB-0FEEEB55882F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7E25-8C0E-4F2E-9B8E-39B1F0554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86208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A81DC-917F-4E53-8BAB-0FEEEB55882F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7E25-8C0E-4F2E-9B8E-39B1F0554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9380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A81DC-917F-4E53-8BAB-0FEEEB55882F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7E25-8C0E-4F2E-9B8E-39B1F0554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39865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A81DC-917F-4E53-8BAB-0FEEEB55882F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7E25-8C0E-4F2E-9B8E-39B1F0554B9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926409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A81DC-917F-4E53-8BAB-0FEEEB55882F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7E25-8C0E-4F2E-9B8E-39B1F0554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091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A81DC-917F-4E53-8BAB-0FEEEB55882F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7E25-8C0E-4F2E-9B8E-39B1F0554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65108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A81DC-917F-4E53-8BAB-0FEEEB55882F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7E25-8C0E-4F2E-9B8E-39B1F0554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9051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A81DC-917F-4E53-8BAB-0FEEEB55882F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7E25-8C0E-4F2E-9B8E-39B1F0554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89067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A81DC-917F-4E53-8BAB-0FEEEB55882F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7E25-8C0E-4F2E-9B8E-39B1F0554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3144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A81DC-917F-4E53-8BAB-0FEEEB55882F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7E25-8C0E-4F2E-9B8E-39B1F0554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5089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A81DC-917F-4E53-8BAB-0FEEEB55882F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7E25-8C0E-4F2E-9B8E-39B1F0554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75426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A81DC-917F-4E53-8BAB-0FEEEB55882F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7E25-8C0E-4F2E-9B8E-39B1F0554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48913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A81DC-917F-4E53-8BAB-0FEEEB55882F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7E25-8C0E-4F2E-9B8E-39B1F0554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9872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A81DC-917F-4E53-8BAB-0FEEEB55882F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7E25-8C0E-4F2E-9B8E-39B1F0554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89326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A81DC-917F-4E53-8BAB-0FEEEB55882F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7E25-8C0E-4F2E-9B8E-39B1F0554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5222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A81DC-917F-4E53-8BAB-0FEEEB55882F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7E25-8C0E-4F2E-9B8E-39B1F0554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509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A81DC-917F-4E53-8BAB-0FEEEB55882F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7E25-8C0E-4F2E-9B8E-39B1F0554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0185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E85A81DC-917F-4E53-8BAB-0FEEEB55882F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3A7E25-8C0E-4F2E-9B8E-39B1F0554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790432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learningapps.org/1080361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10327" y="1773380"/>
            <a:ext cx="9429294" cy="3468255"/>
          </a:xfrm>
        </p:spPr>
        <p:txBody>
          <a:bodyPr/>
          <a:lstStyle/>
          <a:p>
            <a:pPr algn="r"/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>Информатика</a:t>
            </a:r>
            <a:br>
              <a:rPr lang="ru-RU" sz="4400" dirty="0" smtClean="0"/>
            </a:br>
            <a:r>
              <a:rPr lang="ru-RU" sz="4400" dirty="0"/>
              <a:t/>
            </a:r>
            <a:br>
              <a:rPr lang="ru-RU" sz="4400" dirty="0"/>
            </a:br>
            <a:r>
              <a:rPr lang="ru-RU" sz="4400" dirty="0" smtClean="0"/>
              <a:t>Гр. </a:t>
            </a:r>
            <a:r>
              <a:rPr lang="ru-RU" sz="4400" dirty="0" smtClean="0"/>
              <a:t>МП-11-22</a:t>
            </a:r>
            <a:r>
              <a:rPr lang="ru-RU" sz="4400" dirty="0"/>
              <a:t/>
            </a:r>
            <a:br>
              <a:rPr lang="ru-RU" sz="4400" dirty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>Преподаватель </a:t>
            </a:r>
            <a:r>
              <a:rPr lang="ru-RU" sz="4400" dirty="0"/>
              <a:t>Кимерина И.С.</a:t>
            </a:r>
            <a:br>
              <a:rPr lang="ru-RU" sz="4400" dirty="0"/>
            </a:b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51345" y="5322325"/>
            <a:ext cx="10082214" cy="861420"/>
          </a:xfrm>
        </p:spPr>
        <p:txBody>
          <a:bodyPr>
            <a:noAutofit/>
          </a:bodyPr>
          <a:lstStyle/>
          <a:p>
            <a:r>
              <a:rPr lang="ru-RU" sz="2400" b="1" dirty="0"/>
              <a:t>Скажи мне — и я забуду, покажи мне — и я запомню, Дай мне сделать — и я пойму! </a:t>
            </a:r>
            <a:r>
              <a:rPr lang="ru-RU" sz="2400" b="1" dirty="0" smtClean="0"/>
              <a:t>(Конфуций)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765299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learningapps.org/1080361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6994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cf.ppt-online.org/files/slide/z/Z8WSHumbgtI9n70DYrhEexflO561QvaABiMdq4/slide-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27" b="7137"/>
          <a:stretch/>
        </p:blipFill>
        <p:spPr bwMode="auto">
          <a:xfrm>
            <a:off x="476518" y="193183"/>
            <a:ext cx="9762186" cy="6542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3047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u="sng" dirty="0"/>
              <a:t>Для  работы на ПК </a:t>
            </a:r>
            <a:r>
              <a:rPr lang="ru-RU" sz="2800" i="1" dirty="0"/>
              <a:t>      </a:t>
            </a:r>
            <a:r>
              <a:rPr lang="en-US" sz="2800" i="1" dirty="0" smtClean="0"/>
              <a:t/>
            </a:r>
            <a:br>
              <a:rPr lang="en-US" sz="2800" i="1" dirty="0" smtClean="0"/>
            </a:br>
            <a:r>
              <a:rPr lang="ru-RU" sz="2800" i="1" dirty="0" smtClean="0"/>
              <a:t>Диаграммы </a:t>
            </a:r>
            <a:r>
              <a:rPr lang="ru-RU" sz="2800" i="1" dirty="0"/>
              <a:t>в электронных таблицах строятся с помощью </a:t>
            </a:r>
            <a:r>
              <a:rPr lang="ru-RU" sz="2800" b="1" i="1" dirty="0"/>
              <a:t>Мастера диаграмм.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6111" y="2052918"/>
            <a:ext cx="10030475" cy="4450913"/>
          </a:xfrm>
        </p:spPr>
        <p:txBody>
          <a:bodyPr>
            <a:normAutofit fontScale="85000" lnSpcReduction="20000"/>
          </a:bodyPr>
          <a:lstStyle/>
          <a:p>
            <a:r>
              <a:rPr lang="ru-RU" i="1" dirty="0" smtClean="0"/>
              <a:t>Для </a:t>
            </a:r>
            <a:r>
              <a:rPr lang="ru-RU" i="1" dirty="0"/>
              <a:t>того чтобы вызвать Мастер диаграмм, </a:t>
            </a:r>
            <a:r>
              <a:rPr lang="ru-RU" i="1" dirty="0" smtClean="0"/>
              <a:t>необходимо</a:t>
            </a:r>
            <a:r>
              <a:rPr lang="ru-RU" i="1" dirty="0"/>
              <a:t>:</a:t>
            </a:r>
            <a:endParaRPr lang="ru-RU" dirty="0"/>
          </a:p>
          <a:p>
            <a:pPr>
              <a:buFont typeface="Wingdings" panose="05000000000000000000" pitchFamily="2" charset="2"/>
              <a:buChar char="Ø"/>
            </a:pPr>
            <a:r>
              <a:rPr lang="ru-RU" i="1" dirty="0" smtClean="0"/>
              <a:t>выделить </a:t>
            </a:r>
            <a:r>
              <a:rPr lang="ru-RU" i="1" dirty="0"/>
              <a:t>любую ячейку таблицы, содержащую исходные данные диаграммы, которую необходимо построить.</a:t>
            </a:r>
            <a:endParaRPr lang="ru-RU" dirty="0"/>
          </a:p>
          <a:p>
            <a:pPr>
              <a:buFont typeface="Wingdings" panose="05000000000000000000" pitchFamily="2" charset="2"/>
              <a:buChar char="Ø"/>
            </a:pPr>
            <a:r>
              <a:rPr lang="ru-RU" i="1" dirty="0" smtClean="0"/>
              <a:t>в меню</a:t>
            </a:r>
            <a:r>
              <a:rPr lang="ru-RU" i="1" dirty="0"/>
              <a:t> </a:t>
            </a:r>
            <a:r>
              <a:rPr lang="ru-RU" b="1" i="1" dirty="0"/>
              <a:t>Вставка</a:t>
            </a:r>
            <a:r>
              <a:rPr lang="ru-RU" i="1" dirty="0"/>
              <a:t> нужно выбрать команду </a:t>
            </a:r>
            <a:r>
              <a:rPr lang="ru-RU" b="1" i="1" dirty="0"/>
              <a:t>Диаграмма </a:t>
            </a:r>
            <a:r>
              <a:rPr lang="ru-RU" i="1" dirty="0"/>
              <a:t>или нажать на </a:t>
            </a:r>
            <a:r>
              <a:rPr lang="ru-RU" b="1" i="1" dirty="0"/>
              <a:t>кнопку Мастер диаграмм</a:t>
            </a:r>
            <a:r>
              <a:rPr lang="ru-RU" i="1" dirty="0"/>
              <a:t> на Панели инструментов Стандартная.</a:t>
            </a:r>
            <a:endParaRPr lang="ru-RU" dirty="0"/>
          </a:p>
          <a:p>
            <a:r>
              <a:rPr lang="ru-RU" i="1" dirty="0"/>
              <a:t>Рассмотрим этапы построения диаграмм в электронных таблицах.</a:t>
            </a:r>
            <a:endParaRPr lang="ru-RU" dirty="0"/>
          </a:p>
          <a:p>
            <a:pPr marL="0" indent="0">
              <a:buNone/>
            </a:pPr>
            <a:r>
              <a:rPr lang="ru-RU" b="1" i="1" dirty="0"/>
              <a:t>Шаг 1</a:t>
            </a:r>
            <a:r>
              <a:rPr lang="ru-RU" i="1" dirty="0"/>
              <a:t>: выбрать тип диаграммы;</a:t>
            </a:r>
            <a:endParaRPr lang="ru-RU" dirty="0"/>
          </a:p>
          <a:p>
            <a:pPr marL="0" indent="0">
              <a:buNone/>
            </a:pPr>
            <a:r>
              <a:rPr lang="ru-RU" b="1" i="1" dirty="0"/>
              <a:t>Шаг 2</a:t>
            </a:r>
            <a:r>
              <a:rPr lang="ru-RU" i="1" dirty="0"/>
              <a:t>: при необходимости внести изменения в диапазон данных , задать построение данных в строках или столбцах — изменения также сразу же появляются на создаваемой диаграмме;</a:t>
            </a:r>
            <a:endParaRPr lang="ru-RU" dirty="0"/>
          </a:p>
          <a:p>
            <a:pPr marL="0" indent="0">
              <a:buNone/>
            </a:pPr>
            <a:r>
              <a:rPr lang="ru-RU" b="1" i="1" dirty="0"/>
              <a:t>Шаг 3</a:t>
            </a:r>
            <a:r>
              <a:rPr lang="ru-RU" i="1" dirty="0"/>
              <a:t>: настроить диапазон данных для каждого ряда данных, добавить или удалить ряды;</a:t>
            </a:r>
            <a:endParaRPr lang="ru-RU" dirty="0"/>
          </a:p>
          <a:p>
            <a:pPr marL="0" indent="0">
              <a:buNone/>
            </a:pPr>
            <a:r>
              <a:rPr lang="ru-RU" b="1" i="1" dirty="0"/>
              <a:t>Шаг 4</a:t>
            </a:r>
            <a:r>
              <a:rPr lang="ru-RU" i="1" dirty="0"/>
              <a:t>: задать элементы диаграммы: заголовки, параметры сетки, расположение легенды.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Результатом будет диаграмма</a:t>
            </a:r>
            <a:r>
              <a:rPr lang="ru-RU" i="1" dirty="0" smtClean="0"/>
              <a:t>. </a:t>
            </a:r>
          </a:p>
          <a:p>
            <a:pPr marL="0" indent="0">
              <a:buNone/>
            </a:pPr>
            <a:r>
              <a:rPr lang="ru-RU" b="1" i="1" u="sng" dirty="0" smtClean="0"/>
              <a:t>Посмотрим, как это</a:t>
            </a:r>
            <a:r>
              <a:rPr lang="en-US" b="1" i="1" u="sng" dirty="0" smtClean="0"/>
              <a:t> </a:t>
            </a:r>
            <a:r>
              <a:rPr lang="ru-RU" b="1" i="1" u="sng" dirty="0" smtClean="0"/>
              <a:t>выполняется в </a:t>
            </a:r>
            <a:r>
              <a:rPr lang="en-US" b="1" i="1" u="sng" dirty="0" smtClean="0"/>
              <a:t>Excel</a:t>
            </a:r>
            <a:endParaRPr lang="ru-RU" b="1" u="sng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6071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Критерии оценивания работы на уроке: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Самостоятельность (без помощи учителя) </a:t>
            </a:r>
          </a:p>
          <a:p>
            <a:r>
              <a:rPr lang="ru-RU" sz="2400" dirty="0" smtClean="0"/>
              <a:t>правильность выполнения (в соответствии с заданием)</a:t>
            </a:r>
          </a:p>
          <a:p>
            <a:r>
              <a:rPr lang="ru-RU" sz="2400" dirty="0" smtClean="0"/>
              <a:t>объем </a:t>
            </a:r>
            <a:r>
              <a:rPr lang="ru-RU" sz="2400" dirty="0"/>
              <a:t>выполненного </a:t>
            </a:r>
            <a:r>
              <a:rPr lang="ru-RU" sz="2400" dirty="0" smtClean="0"/>
              <a:t>задания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1480092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6111" y="620143"/>
            <a:ext cx="9605472" cy="5986719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/>
              <a:t>Оценивание заданий, выполняемых на компьютере</a:t>
            </a:r>
            <a:endParaRPr lang="ru-RU" dirty="0"/>
          </a:p>
          <a:p>
            <a:r>
              <a:rPr lang="ru-RU" dirty="0"/>
              <a:t>В основе данного оценивания лежат следующие показатели: самостоятельность, правильность выполнения и объем выполненного задания. </a:t>
            </a:r>
          </a:p>
          <a:p>
            <a:r>
              <a:rPr lang="ru-RU" b="1" i="1" dirty="0"/>
              <a:t>Ошибки:</a:t>
            </a:r>
            <a:r>
              <a:rPr lang="ru-RU" b="1" dirty="0"/>
              <a:t> </a:t>
            </a:r>
            <a:endParaRPr lang="ru-RU" dirty="0"/>
          </a:p>
          <a:p>
            <a:r>
              <a:rPr lang="ru-RU" dirty="0"/>
              <a:t>неумение применять знания, полученные на уроке, при закреплении изученного материала с помощью прикладных программ на компьютере;</a:t>
            </a:r>
          </a:p>
          <a:p>
            <a:r>
              <a:rPr lang="ru-RU" dirty="0"/>
              <a:t>неумение выполнять простые действия с информационными объектами на экране компьютера;</a:t>
            </a:r>
          </a:p>
          <a:p>
            <a:r>
              <a:rPr lang="ru-RU" dirty="0" smtClean="0"/>
              <a:t>неумение </a:t>
            </a:r>
            <a:r>
              <a:rPr lang="ru-RU" dirty="0"/>
              <a:t>вводить текст с клавиатуры компьютера;</a:t>
            </a:r>
          </a:p>
          <a:p>
            <a:r>
              <a:rPr lang="ru-RU" dirty="0" smtClean="0"/>
              <a:t>неумение </a:t>
            </a:r>
            <a:r>
              <a:rPr lang="ru-RU" dirty="0"/>
              <a:t>применять комплексные знания или выполнять задание без помощи учителя.</a:t>
            </a:r>
          </a:p>
          <a:p>
            <a:r>
              <a:rPr lang="ru-RU" b="1" i="1" dirty="0"/>
              <a:t>Недочеты:</a:t>
            </a:r>
            <a:r>
              <a:rPr lang="ru-RU" b="1" dirty="0"/>
              <a:t> </a:t>
            </a:r>
            <a:endParaRPr lang="ru-RU" dirty="0"/>
          </a:p>
          <a:p>
            <a:r>
              <a:rPr lang="ru-RU" dirty="0"/>
              <a:t>неточности в применении знаний, полученных на уроке, при закреплении изученного материала с помощью прикладных программ на </a:t>
            </a:r>
            <a:r>
              <a:rPr lang="ru-RU" dirty="0" smtClean="0"/>
              <a:t>компьютере, медленный </a:t>
            </a:r>
            <a:r>
              <a:rPr lang="ru-RU" dirty="0"/>
              <a:t>темп выполнения задания, не являющийся индивидуальной особенностью школьника.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9969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8642" y="4973202"/>
            <a:ext cx="10522040" cy="1400530"/>
          </a:xfrm>
        </p:spPr>
        <p:txBody>
          <a:bodyPr/>
          <a:lstStyle/>
          <a:p>
            <a:r>
              <a:rPr lang="ru-RU" sz="2000" dirty="0" smtClean="0"/>
              <a:t>Для </a:t>
            </a:r>
            <a:r>
              <a:rPr lang="ru-RU" sz="2000" dirty="0"/>
              <a:t>выполнения </a:t>
            </a:r>
            <a:r>
              <a:rPr lang="ru-RU" sz="2000" dirty="0" smtClean="0"/>
              <a:t>необходимо</a:t>
            </a:r>
            <a:r>
              <a:rPr lang="ru-RU" sz="2000" dirty="0"/>
              <a:t> </a:t>
            </a:r>
            <a:r>
              <a:rPr lang="ru-RU" sz="2000" b="1" dirty="0"/>
              <a:t>закрыть глаза ладонями, сцепить пальцы на переносице и мысленно представить глубокий чёрный цвет, без бликов и цветных пятен, который максимально насыщен</a:t>
            </a:r>
            <a:r>
              <a:rPr lang="ru-RU" sz="2000" dirty="0"/>
              <a:t>. 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Продолжать 1-2 минуты.</a:t>
            </a:r>
            <a:endParaRPr lang="ru-RU" sz="2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3" t="13081" r="5575" b="22767"/>
          <a:stretch/>
        </p:blipFill>
        <p:spPr>
          <a:xfrm>
            <a:off x="2073499" y="452718"/>
            <a:ext cx="7977335" cy="4297070"/>
          </a:xfrm>
        </p:spPr>
      </p:pic>
    </p:spTree>
    <p:extLst>
      <p:ext uri="{BB962C8B-B14F-4D97-AF65-F5344CB8AC3E}">
        <p14:creationId xmlns:p14="http://schemas.microsoft.com/office/powerpoint/2010/main" val="1024026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Тема урока: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b="1" i="1" u="sng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Построение диаграмм и графиков в </a:t>
            </a:r>
            <a:r>
              <a:rPr lang="en-US" b="1" i="1" u="sng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Excel</a:t>
            </a:r>
            <a:endParaRPr lang="ru-RU" b="1" i="1" u="sng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82806" y="3258355"/>
            <a:ext cx="8968028" cy="2899892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b="1" i="1" u="sng" dirty="0" smtClean="0"/>
              <a:t>ИТОГИ УРОКА</a:t>
            </a:r>
          </a:p>
          <a:p>
            <a:r>
              <a:rPr lang="ru-RU" sz="2400" dirty="0" smtClean="0"/>
              <a:t>Что </a:t>
            </a:r>
            <a:r>
              <a:rPr lang="ru-RU" sz="2400" dirty="0"/>
              <a:t>я </a:t>
            </a:r>
            <a:r>
              <a:rPr lang="ru-RU" sz="2400" dirty="0" smtClean="0"/>
              <a:t>узнал…?</a:t>
            </a:r>
            <a:endParaRPr lang="ru-RU" sz="2400" dirty="0"/>
          </a:p>
          <a:p>
            <a:r>
              <a:rPr lang="ru-RU" sz="2400" dirty="0"/>
              <a:t>Чему я </a:t>
            </a:r>
            <a:r>
              <a:rPr lang="ru-RU" sz="2400" dirty="0" smtClean="0"/>
              <a:t>научился</a:t>
            </a:r>
            <a:r>
              <a:rPr lang="ru-RU" sz="2400" dirty="0"/>
              <a:t>…?</a:t>
            </a:r>
          </a:p>
          <a:p>
            <a:r>
              <a:rPr lang="ru-RU" sz="2400" dirty="0"/>
              <a:t>Что я </a:t>
            </a:r>
            <a:r>
              <a:rPr lang="ru-RU" sz="2400" dirty="0" smtClean="0"/>
              <a:t>в себе развивал сегодня…?</a:t>
            </a:r>
            <a:endParaRPr lang="ru-RU" sz="2400" dirty="0"/>
          </a:p>
          <a:p>
            <a:r>
              <a:rPr lang="ru-RU" sz="2400" dirty="0"/>
              <a:t>Где мне это пригодится в жизни…?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6508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Задание № 1. </a:t>
            </a:r>
            <a:r>
              <a:rPr lang="ru-RU" dirty="0" smtClean="0"/>
              <a:t>(обязательное) Выучить </a:t>
            </a:r>
            <a:r>
              <a:rPr lang="ru-RU" dirty="0"/>
              <a:t>определения, уметь различать виды диаграмм и графиков, знать алгоритм построения диаграмм, графиков</a:t>
            </a:r>
          </a:p>
          <a:p>
            <a:r>
              <a:rPr lang="ru-RU" dirty="0"/>
              <a:t>Задание № 2. (по желанию)</a:t>
            </a:r>
          </a:p>
          <a:p>
            <a:r>
              <a:rPr lang="ru-RU" dirty="0"/>
              <a:t>Уровень (А Базовый): Создать таблицу своих оценок за 1 четверть по 5 предметам, Построить диаграмму.</a:t>
            </a:r>
          </a:p>
          <a:p>
            <a:r>
              <a:rPr lang="ru-RU" dirty="0"/>
              <a:t>Уровень (В Повышенный): Создать сводную таблицу с географическими понятиями (5-10 объектов). Построить диаграмму.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4453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AutoShape 4" descr="https://3.bp.blogspot.com/-ILVFBxieVlE/Wt8yhQU2g5I/AAAAAAAAAQw/0ziyTNkK-uYEfPXc3ZZ2U3R19QflYlxaQCLcBGAs/s1600/img0.jpg"/>
          <p:cNvSpPr>
            <a:spLocks noGrp="1" noChangeAspect="1" noChangeArrowheads="1"/>
          </p:cNvSpPr>
          <p:nvPr>
            <p:ph idx="1"/>
          </p:nvPr>
        </p:nvSpPr>
        <p:spPr bwMode="auto">
          <a:xfrm>
            <a:off x="646111" y="971092"/>
            <a:ext cx="10613339" cy="5475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r>
              <a:rPr lang="ru-RU" sz="2400" b="1" dirty="0"/>
              <a:t>Задание 1</a:t>
            </a:r>
            <a:endParaRPr lang="ru-RU" sz="2400" dirty="0"/>
          </a:p>
          <a:p>
            <a:r>
              <a:rPr lang="ru-RU" sz="2400" b="1" dirty="0"/>
              <a:t>Приложение 1</a:t>
            </a:r>
            <a:endParaRPr lang="ru-RU" sz="2400" dirty="0"/>
          </a:p>
          <a:p>
            <a:r>
              <a:rPr lang="ru-RU" sz="2400" i="1" dirty="0"/>
              <a:t>В 7 «а» классе 20 учащихся: из которых 5 учащихся отличники, а в 7 «в» 8 отличников из 25 учащихся, в с 7 «б» количество отличников такое же как 7 «в», но в классе 24 ученика. Хорошистов в «а» и «б» равное количество и равно 10, а в «в» классе на 2 больше. В «а» и «в» успевающих равное количество, но на одного меньше, чем в «б» классе, количество которых равно 6. Также посчитано качество знаний в этих классах, в 7 «а» и 7 «б» - 75%, а в 7 «в»-80%.</a:t>
            </a:r>
            <a:endParaRPr lang="ru-RU" sz="2400" dirty="0"/>
          </a:p>
          <a:p>
            <a:endParaRPr lang="ru-RU" sz="2400" dirty="0"/>
          </a:p>
        </p:txBody>
      </p:sp>
      <p:sp>
        <p:nvSpPr>
          <p:cNvPr id="4" name="AutoShape 2" descr="https://3.bp.blogspot.com/-ILVFBxieVlE/Wt8yhQU2g5I/AAAAAAAAAQw/0ziyTNkK-uYEfPXc3ZZ2U3R19QflYlxaQCLcBGAs/s1600/img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531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85399637"/>
              </p:ext>
            </p:extLst>
          </p:nvPr>
        </p:nvGraphicFramePr>
        <p:xfrm>
          <a:off x="565607" y="1365158"/>
          <a:ext cx="11060785" cy="484245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65419">
                  <a:extLst>
                    <a:ext uri="{9D8B030D-6E8A-4147-A177-3AD203B41FA5}">
                      <a16:colId xmlns:a16="http://schemas.microsoft.com/office/drawing/2014/main" val="110439144"/>
                    </a:ext>
                  </a:extLst>
                </a:gridCol>
                <a:gridCol w="2586442">
                  <a:extLst>
                    <a:ext uri="{9D8B030D-6E8A-4147-A177-3AD203B41FA5}">
                      <a16:colId xmlns:a16="http://schemas.microsoft.com/office/drawing/2014/main" val="1012228506"/>
                    </a:ext>
                  </a:extLst>
                </a:gridCol>
                <a:gridCol w="1295046">
                  <a:extLst>
                    <a:ext uri="{9D8B030D-6E8A-4147-A177-3AD203B41FA5}">
                      <a16:colId xmlns:a16="http://schemas.microsoft.com/office/drawing/2014/main" val="2884533209"/>
                    </a:ext>
                  </a:extLst>
                </a:gridCol>
                <a:gridCol w="1291398">
                  <a:extLst>
                    <a:ext uri="{9D8B030D-6E8A-4147-A177-3AD203B41FA5}">
                      <a16:colId xmlns:a16="http://schemas.microsoft.com/office/drawing/2014/main" val="4193317972"/>
                    </a:ext>
                  </a:extLst>
                </a:gridCol>
                <a:gridCol w="1295046">
                  <a:extLst>
                    <a:ext uri="{9D8B030D-6E8A-4147-A177-3AD203B41FA5}">
                      <a16:colId xmlns:a16="http://schemas.microsoft.com/office/drawing/2014/main" val="2850552869"/>
                    </a:ext>
                  </a:extLst>
                </a:gridCol>
                <a:gridCol w="2327434">
                  <a:extLst>
                    <a:ext uri="{9D8B030D-6E8A-4147-A177-3AD203B41FA5}">
                      <a16:colId xmlns:a16="http://schemas.microsoft.com/office/drawing/2014/main" val="1468374305"/>
                    </a:ext>
                  </a:extLst>
                </a:gridCol>
              </a:tblGrid>
              <a:tr h="12096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Класс</a:t>
                      </a:r>
                      <a:endParaRPr lang="ru-RU" sz="4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Количество учащихся</a:t>
                      </a:r>
                      <a:endParaRPr lang="ru-RU" sz="4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5</a:t>
                      </a:r>
                      <a:endParaRPr lang="ru-RU" sz="4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4</a:t>
                      </a:r>
                      <a:endParaRPr lang="ru-RU" sz="4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3</a:t>
                      </a:r>
                      <a:endParaRPr lang="ru-RU" sz="4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% качества</a:t>
                      </a:r>
                      <a:endParaRPr lang="ru-RU" sz="4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24071719"/>
                  </a:ext>
                </a:extLst>
              </a:tr>
              <a:tr h="1210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7а</a:t>
                      </a:r>
                      <a:endParaRPr lang="ru-RU" sz="4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20</a:t>
                      </a:r>
                      <a:endParaRPr lang="ru-RU" sz="4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4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4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4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4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44915970"/>
                  </a:ext>
                </a:extLst>
              </a:tr>
              <a:tr h="1210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7б</a:t>
                      </a:r>
                      <a:endParaRPr lang="ru-RU" sz="4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24</a:t>
                      </a:r>
                      <a:endParaRPr lang="ru-RU" sz="4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4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4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4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4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52531205"/>
                  </a:ext>
                </a:extLst>
              </a:tr>
              <a:tr h="1210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7в</a:t>
                      </a:r>
                      <a:endParaRPr lang="ru-RU" sz="4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25</a:t>
                      </a:r>
                      <a:endParaRPr lang="ru-RU" sz="4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4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4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4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4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57097380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Приложение 2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0589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26813100"/>
              </p:ext>
            </p:extLst>
          </p:nvPr>
        </p:nvGraphicFramePr>
        <p:xfrm>
          <a:off x="565607" y="1365158"/>
          <a:ext cx="11060785" cy="484245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65419">
                  <a:extLst>
                    <a:ext uri="{9D8B030D-6E8A-4147-A177-3AD203B41FA5}">
                      <a16:colId xmlns:a16="http://schemas.microsoft.com/office/drawing/2014/main" val="110439144"/>
                    </a:ext>
                  </a:extLst>
                </a:gridCol>
                <a:gridCol w="2586442">
                  <a:extLst>
                    <a:ext uri="{9D8B030D-6E8A-4147-A177-3AD203B41FA5}">
                      <a16:colId xmlns:a16="http://schemas.microsoft.com/office/drawing/2014/main" val="1012228506"/>
                    </a:ext>
                  </a:extLst>
                </a:gridCol>
                <a:gridCol w="1295046">
                  <a:extLst>
                    <a:ext uri="{9D8B030D-6E8A-4147-A177-3AD203B41FA5}">
                      <a16:colId xmlns:a16="http://schemas.microsoft.com/office/drawing/2014/main" val="2884533209"/>
                    </a:ext>
                  </a:extLst>
                </a:gridCol>
                <a:gridCol w="1291398">
                  <a:extLst>
                    <a:ext uri="{9D8B030D-6E8A-4147-A177-3AD203B41FA5}">
                      <a16:colId xmlns:a16="http://schemas.microsoft.com/office/drawing/2014/main" val="4193317972"/>
                    </a:ext>
                  </a:extLst>
                </a:gridCol>
                <a:gridCol w="1295046">
                  <a:extLst>
                    <a:ext uri="{9D8B030D-6E8A-4147-A177-3AD203B41FA5}">
                      <a16:colId xmlns:a16="http://schemas.microsoft.com/office/drawing/2014/main" val="2850552869"/>
                    </a:ext>
                  </a:extLst>
                </a:gridCol>
                <a:gridCol w="2327434">
                  <a:extLst>
                    <a:ext uri="{9D8B030D-6E8A-4147-A177-3AD203B41FA5}">
                      <a16:colId xmlns:a16="http://schemas.microsoft.com/office/drawing/2014/main" val="1468374305"/>
                    </a:ext>
                  </a:extLst>
                </a:gridCol>
              </a:tblGrid>
              <a:tr h="12096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Класс</a:t>
                      </a:r>
                      <a:endParaRPr lang="ru-RU" sz="4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Количество учащихся</a:t>
                      </a:r>
                      <a:endParaRPr lang="ru-RU" sz="4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5</a:t>
                      </a:r>
                      <a:endParaRPr lang="ru-RU" sz="4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4</a:t>
                      </a:r>
                      <a:endParaRPr lang="ru-RU" sz="4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3</a:t>
                      </a:r>
                      <a:endParaRPr lang="ru-RU" sz="4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% качества</a:t>
                      </a:r>
                      <a:endParaRPr lang="ru-RU" sz="4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24071719"/>
                  </a:ext>
                </a:extLst>
              </a:tr>
              <a:tr h="1210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7а</a:t>
                      </a:r>
                      <a:endParaRPr lang="ru-RU" sz="4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20</a:t>
                      </a:r>
                      <a:endParaRPr lang="ru-RU" sz="4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5</a:t>
                      </a:r>
                      <a:endParaRPr lang="ru-RU" sz="4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10</a:t>
                      </a:r>
                      <a:endParaRPr lang="ru-RU" sz="4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5</a:t>
                      </a:r>
                      <a:endParaRPr lang="ru-RU" sz="4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75</a:t>
                      </a:r>
                      <a:endParaRPr lang="ru-RU" sz="4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44915970"/>
                  </a:ext>
                </a:extLst>
              </a:tr>
              <a:tr h="1210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7б</a:t>
                      </a:r>
                      <a:endParaRPr lang="ru-RU" sz="4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24</a:t>
                      </a:r>
                      <a:endParaRPr lang="ru-RU" sz="4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8</a:t>
                      </a:r>
                      <a:endParaRPr lang="ru-RU" sz="4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10</a:t>
                      </a:r>
                      <a:endParaRPr lang="ru-RU" sz="4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6</a:t>
                      </a:r>
                      <a:endParaRPr lang="ru-RU" sz="4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75</a:t>
                      </a:r>
                      <a:endParaRPr lang="ru-RU" sz="4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52531205"/>
                  </a:ext>
                </a:extLst>
              </a:tr>
              <a:tr h="1210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7в</a:t>
                      </a:r>
                      <a:endParaRPr lang="ru-RU" sz="4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25</a:t>
                      </a:r>
                      <a:endParaRPr lang="ru-RU" sz="4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8</a:t>
                      </a:r>
                      <a:endParaRPr lang="ru-RU" sz="4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12</a:t>
                      </a:r>
                      <a:endParaRPr lang="ru-RU" sz="4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5</a:t>
                      </a:r>
                      <a:endParaRPr lang="ru-RU" sz="4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80</a:t>
                      </a:r>
                      <a:endParaRPr lang="ru-RU" sz="4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57097380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Приложение 2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6865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66625965"/>
              </p:ext>
            </p:extLst>
          </p:nvPr>
        </p:nvGraphicFramePr>
        <p:xfrm>
          <a:off x="283335" y="1322690"/>
          <a:ext cx="11500833" cy="4318677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958793">
                  <a:extLst>
                    <a:ext uri="{9D8B030D-6E8A-4147-A177-3AD203B41FA5}">
                      <a16:colId xmlns:a16="http://schemas.microsoft.com/office/drawing/2014/main" val="4035049886"/>
                    </a:ext>
                  </a:extLst>
                </a:gridCol>
                <a:gridCol w="7542040">
                  <a:extLst>
                    <a:ext uri="{9D8B030D-6E8A-4147-A177-3AD203B41FA5}">
                      <a16:colId xmlns:a16="http://schemas.microsoft.com/office/drawing/2014/main" val="4066308426"/>
                    </a:ext>
                  </a:extLst>
                </a:gridCol>
              </a:tblGrid>
              <a:tr h="82676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1.Электронные таблицы - это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463" marR="65463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а)  выражение, начинающееся со знака «=», включающая в себя числа, имена ячеек, функции, знаки математических операций.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463" marR="65463" marT="0" marB="0" anchor="ctr"/>
                </a:tc>
                <a:extLst>
                  <a:ext uri="{0D108BD9-81ED-4DB2-BD59-A6C34878D82A}">
                    <a16:rowId xmlns:a16="http://schemas.microsoft.com/office/drawing/2014/main" val="1379805001"/>
                  </a:ext>
                </a:extLst>
              </a:tr>
              <a:tr h="82676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2. Основные типы данных, обрабатываемые в электронных таблицах: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463" marR="65463" marT="0" marB="0" anchor="ctr"/>
                </a:tc>
                <a:tc>
                  <a:txBody>
                    <a:bodyPr/>
                    <a:lstStyle/>
                    <a:p>
                      <a:pPr marL="8255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</a:rPr>
                        <a:t>б) </a:t>
                      </a:r>
                      <a:r>
                        <a:rPr lang="ru-RU" sz="2000" u="none" strike="noStrike" dirty="0">
                          <a:effectLst/>
                        </a:rPr>
                        <a:t>основной элемент электронных таблиц, образованный на пересечении столбца и строки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463" marR="65463" marT="0" marB="0" anchor="ctr"/>
                </a:tc>
                <a:extLst>
                  <a:ext uri="{0D108BD9-81ED-4DB2-BD59-A6C34878D82A}">
                    <a16:rowId xmlns:a16="http://schemas.microsoft.com/office/drawing/2014/main" val="1966725355"/>
                  </a:ext>
                </a:extLst>
              </a:tr>
              <a:tr h="82718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3. Формула – это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463" marR="65463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в) блок из двух или более ячеек. Его адрес представлен адресами его верхней левой и нижней правой ячеек, разделенных двоеточием.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463" marR="65463" marT="0" marB="0" anchor="ctr"/>
                </a:tc>
                <a:extLst>
                  <a:ext uri="{0D108BD9-81ED-4DB2-BD59-A6C34878D82A}">
                    <a16:rowId xmlns:a16="http://schemas.microsoft.com/office/drawing/2014/main" val="3915053498"/>
                  </a:ext>
                </a:extLst>
              </a:tr>
              <a:tr h="82718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4. Ячейка - это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463" marR="65463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г)  приложение, работающее в диалоговом режиме, хранящее и обрабатывающее данные в прямоугольных таблицах.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463" marR="65463" marT="0" marB="0" anchor="ctr"/>
                </a:tc>
                <a:extLst>
                  <a:ext uri="{0D108BD9-81ED-4DB2-BD59-A6C34878D82A}">
                    <a16:rowId xmlns:a16="http://schemas.microsoft.com/office/drawing/2014/main" val="1831329521"/>
                  </a:ext>
                </a:extLst>
              </a:tr>
              <a:tr h="4050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5. Диапазон ячеек -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463" marR="65463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д)  число, текст и формула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463" marR="65463" marT="0" marB="0" anchor="ctr"/>
                </a:tc>
                <a:extLst>
                  <a:ext uri="{0D108BD9-81ED-4DB2-BD59-A6C34878D82A}">
                    <a16:rowId xmlns:a16="http://schemas.microsoft.com/office/drawing/2014/main" val="7386921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09714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9488389"/>
              </p:ext>
            </p:extLst>
          </p:nvPr>
        </p:nvGraphicFramePr>
        <p:xfrm>
          <a:off x="283335" y="1322690"/>
          <a:ext cx="11500833" cy="4318677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958793">
                  <a:extLst>
                    <a:ext uri="{9D8B030D-6E8A-4147-A177-3AD203B41FA5}">
                      <a16:colId xmlns:a16="http://schemas.microsoft.com/office/drawing/2014/main" val="4035049886"/>
                    </a:ext>
                  </a:extLst>
                </a:gridCol>
                <a:gridCol w="7542040">
                  <a:extLst>
                    <a:ext uri="{9D8B030D-6E8A-4147-A177-3AD203B41FA5}">
                      <a16:colId xmlns:a16="http://schemas.microsoft.com/office/drawing/2014/main" val="4066308426"/>
                    </a:ext>
                  </a:extLst>
                </a:gridCol>
              </a:tblGrid>
              <a:tr h="82676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FF00"/>
                          </a:solidFill>
                          <a:effectLst/>
                        </a:rPr>
                        <a:t>1.Электронные таблицы - это</a:t>
                      </a:r>
                      <a:endParaRPr lang="ru-RU" sz="2800" b="1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463" marR="65463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а)  выражение, начинающееся со знака «=», включающая в себя числа, имена ячеек, функции, знаки математических операций.</a:t>
                      </a:r>
                      <a:endParaRPr lang="ru-RU" sz="2800" b="1" dirty="0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463" marR="65463" marT="0" marB="0" anchor="ctr"/>
                </a:tc>
                <a:extLst>
                  <a:ext uri="{0D108BD9-81ED-4DB2-BD59-A6C34878D82A}">
                    <a16:rowId xmlns:a16="http://schemas.microsoft.com/office/drawing/2014/main" val="1379805001"/>
                  </a:ext>
                </a:extLst>
              </a:tr>
              <a:tr h="82676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</a:rPr>
                        <a:t>2. Основные типы данных, обрабатываемые в электронных таблицах:</a:t>
                      </a:r>
                      <a:endParaRPr lang="ru-RU" sz="28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463" marR="65463" marT="0" marB="0" anchor="ctr"/>
                </a:tc>
                <a:tc>
                  <a:txBody>
                    <a:bodyPr/>
                    <a:lstStyle/>
                    <a:p>
                      <a:pPr marL="8255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b="1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б) </a:t>
                      </a:r>
                      <a:r>
                        <a:rPr lang="ru-RU" sz="2000" b="1" u="none" strike="noStrike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основной элемент электронных таблиц, образованный на пересечении столбца и строки</a:t>
                      </a:r>
                      <a:endParaRPr lang="ru-RU" sz="2800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463" marR="65463" marT="0" marB="0" anchor="ctr"/>
                </a:tc>
                <a:extLst>
                  <a:ext uri="{0D108BD9-81ED-4DB2-BD59-A6C34878D82A}">
                    <a16:rowId xmlns:a16="http://schemas.microsoft.com/office/drawing/2014/main" val="1966725355"/>
                  </a:ext>
                </a:extLst>
              </a:tr>
              <a:tr h="82718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3. Формула – это</a:t>
                      </a:r>
                      <a:endParaRPr lang="ru-RU" sz="2800" b="1" dirty="0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463" marR="65463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</a:rPr>
                        <a:t>в) блок из двух или более ячеек. Его адрес представлен адресами его верхней левой и нижней правой ячеек, разделенных двоеточием.</a:t>
                      </a:r>
                      <a:endParaRPr lang="ru-RU" sz="2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463" marR="65463" marT="0" marB="0" anchor="ctr"/>
                </a:tc>
                <a:extLst>
                  <a:ext uri="{0D108BD9-81ED-4DB2-BD59-A6C34878D82A}">
                    <a16:rowId xmlns:a16="http://schemas.microsoft.com/office/drawing/2014/main" val="3915053498"/>
                  </a:ext>
                </a:extLst>
              </a:tr>
              <a:tr h="82718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4. Ячейка - это</a:t>
                      </a:r>
                      <a:endParaRPr lang="ru-RU" sz="2800" b="1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463" marR="65463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FF00"/>
                          </a:solidFill>
                          <a:effectLst/>
                        </a:rPr>
                        <a:t>г)  приложение, работающее в диалоговом режиме, хранящее и обрабатывающее данные в прямоугольных таблицах.</a:t>
                      </a:r>
                      <a:endParaRPr lang="ru-RU" sz="2800" b="1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463" marR="65463" marT="0" marB="0" anchor="ctr"/>
                </a:tc>
                <a:extLst>
                  <a:ext uri="{0D108BD9-81ED-4DB2-BD59-A6C34878D82A}">
                    <a16:rowId xmlns:a16="http://schemas.microsoft.com/office/drawing/2014/main" val="1831329521"/>
                  </a:ext>
                </a:extLst>
              </a:tr>
              <a:tr h="4050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5. Диапазон ячеек -</a:t>
                      </a:r>
                      <a:endParaRPr lang="ru-RU" sz="2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463" marR="65463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</a:rPr>
                        <a:t>д)  число, текст и формула</a:t>
                      </a:r>
                      <a:endParaRPr lang="ru-RU" sz="28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463" marR="65463" marT="0" marB="0" anchor="ctr"/>
                </a:tc>
                <a:extLst>
                  <a:ext uri="{0D108BD9-81ED-4DB2-BD59-A6C34878D82A}">
                    <a16:rowId xmlns:a16="http://schemas.microsoft.com/office/drawing/2014/main" val="7386921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01888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Тема урока: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ru-RU" b="1" i="1" u="sng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Построение </a:t>
            </a:r>
            <a:r>
              <a:rPr lang="ru-RU" b="1" i="1" u="sng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и редактирование диаграмм </a:t>
            </a:r>
            <a:r>
              <a:rPr lang="ru-RU" b="1" i="1" u="sng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и графиков в </a:t>
            </a:r>
            <a:r>
              <a:rPr lang="en-US" b="1" i="1" u="sng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Excel</a:t>
            </a:r>
            <a:endParaRPr lang="ru-RU" b="1" i="1" u="sng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82806" y="3850783"/>
            <a:ext cx="8968028" cy="2899892"/>
          </a:xfrm>
        </p:spPr>
        <p:txBody>
          <a:bodyPr/>
          <a:lstStyle/>
          <a:p>
            <a:r>
              <a:rPr lang="ru-RU" sz="2400" dirty="0"/>
              <a:t>Что я хочу узнать…?</a:t>
            </a:r>
          </a:p>
          <a:p>
            <a:r>
              <a:rPr lang="ru-RU" sz="2400" dirty="0"/>
              <a:t>Чему я хочу научиться…?</a:t>
            </a:r>
          </a:p>
          <a:p>
            <a:r>
              <a:rPr lang="ru-RU" sz="2400" dirty="0"/>
              <a:t>Что я буду развивать…?</a:t>
            </a:r>
          </a:p>
          <a:p>
            <a:r>
              <a:rPr lang="ru-RU" sz="2400" dirty="0"/>
              <a:t>Где мне это пригодится в жизни…?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392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4293" y="1705188"/>
            <a:ext cx="8946541" cy="4195481"/>
          </a:xfrm>
        </p:spPr>
        <p:txBody>
          <a:bodyPr>
            <a:normAutofit/>
          </a:bodyPr>
          <a:lstStyle/>
          <a:p>
            <a:r>
              <a:rPr lang="ru-RU" sz="2400" i="1" dirty="0"/>
              <a:t>Замечательным свойством электронных таблиц является </a:t>
            </a:r>
            <a:r>
              <a:rPr lang="ru-RU" sz="2400" i="1" u="sng" dirty="0"/>
              <a:t>возможность графического представления числовой информации, содержащейся в таблице</a:t>
            </a:r>
            <a:r>
              <a:rPr lang="ru-RU" sz="2400" i="1" dirty="0"/>
              <a:t>. Для этого существует специальный </a:t>
            </a:r>
            <a:r>
              <a:rPr lang="ru-RU" sz="2400" dirty="0"/>
              <a:t>графический  режим</a:t>
            </a:r>
            <a:r>
              <a:rPr lang="ru-RU" sz="2400" b="1" i="1" dirty="0"/>
              <a:t> </a:t>
            </a:r>
            <a:r>
              <a:rPr lang="ru-RU" sz="2400" i="1" dirty="0"/>
              <a:t>работы  табличного процессора. </a:t>
            </a:r>
            <a:endParaRPr lang="ru-RU" sz="2400" i="1" dirty="0" smtClean="0"/>
          </a:p>
          <a:p>
            <a:pPr marL="0" indent="0">
              <a:buNone/>
            </a:pPr>
            <a:endParaRPr lang="ru-RU" sz="2400" dirty="0"/>
          </a:p>
          <a:p>
            <a:r>
              <a:rPr lang="ru-RU" sz="2400" i="1" dirty="0" smtClean="0"/>
              <a:t>С </a:t>
            </a:r>
            <a:r>
              <a:rPr lang="ru-RU" sz="2400" i="1" dirty="0"/>
              <a:t>помощью диаграмм легко выяснить и наглядно представить закономерности, которые трудно бывает уловить в таблицах.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452981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studfile.net/html/2706/122/html_MZfEuNaSV7.eYxs/img-3vp1YO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545" y="154546"/>
            <a:ext cx="9906998" cy="6703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7424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Зеленый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BACC050B-8757-4460-95D8-E37B46A6B42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256</TotalTime>
  <Words>547</Words>
  <Application>Microsoft Office PowerPoint</Application>
  <PresentationFormat>Широкоэкранный</PresentationFormat>
  <Paragraphs>108</Paragraphs>
  <Slides>17</Slides>
  <Notes>0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4" baseType="lpstr">
      <vt:lpstr>Arial</vt:lpstr>
      <vt:lpstr>Calibri</vt:lpstr>
      <vt:lpstr>Century Gothic</vt:lpstr>
      <vt:lpstr>Times New Roman</vt:lpstr>
      <vt:lpstr>Wingdings</vt:lpstr>
      <vt:lpstr>Wingdings 3</vt:lpstr>
      <vt:lpstr>Ион</vt:lpstr>
      <vt:lpstr> Информатика  Гр. МП-11-22  Преподаватель Кимерина И.С.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Тема урока:   Построение и редактирование диаграмм и графиков в Excel</vt:lpstr>
      <vt:lpstr>Презентация PowerPoint</vt:lpstr>
      <vt:lpstr>Презентация PowerPoint</vt:lpstr>
      <vt:lpstr>Презентация PowerPoint</vt:lpstr>
      <vt:lpstr>Презентация PowerPoint</vt:lpstr>
      <vt:lpstr>Для  работы на ПК        Диаграммы в электронных таблицах строятся с помощью Мастера диаграмм. </vt:lpstr>
      <vt:lpstr>Критерии оценивания работы на уроке:  </vt:lpstr>
      <vt:lpstr>Презентация PowerPoint</vt:lpstr>
      <vt:lpstr>Для выполнения необходимо закрыть глаза ладонями, сцепить пальцы на переносице и мысленно представить глубокий чёрный цвет, без бликов и цветных пятен, который максимально насыщен.  Продолжать 1-2 минуты.</vt:lpstr>
      <vt:lpstr>Тема урока:  Построение диаграмм и графиков в Excel</vt:lpstr>
      <vt:lpstr>Домашнее задание: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Asus</dc:creator>
  <cp:lastModifiedBy>Кимерина Ирина Сергеевна</cp:lastModifiedBy>
  <cp:revision>19</cp:revision>
  <dcterms:created xsi:type="dcterms:W3CDTF">2023-02-05T17:54:16Z</dcterms:created>
  <dcterms:modified xsi:type="dcterms:W3CDTF">2023-02-06T08:01:58Z</dcterms:modified>
</cp:coreProperties>
</file>