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90" r:id="rId7"/>
    <p:sldId id="284" r:id="rId8"/>
    <p:sldId id="285" r:id="rId9"/>
    <p:sldId id="286" r:id="rId10"/>
    <p:sldId id="268" r:id="rId11"/>
    <p:sldId id="269" r:id="rId12"/>
    <p:sldId id="270" r:id="rId13"/>
    <p:sldId id="271" r:id="rId14"/>
    <p:sldId id="287" r:id="rId15"/>
    <p:sldId id="273" r:id="rId16"/>
    <p:sldId id="288" r:id="rId17"/>
    <p:sldId id="289" r:id="rId18"/>
    <p:sldId id="275" r:id="rId19"/>
    <p:sldId id="276" r:id="rId20"/>
    <p:sldId id="277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B32"/>
    <a:srgbClr val="363D48"/>
    <a:srgbClr val="4A53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795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412" y="1649507"/>
            <a:ext cx="7091898" cy="2620012"/>
          </a:xfrm>
          <a:noFill/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Внешнеторговый контракт купли-продажи</a:t>
            </a:r>
            <a:endParaRPr lang="ru-RU" sz="5400" b="1" dirty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F0438D-1880-4E64-97C9-3038B29C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763" y="5844988"/>
            <a:ext cx="7879977" cy="47513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4A5362"/>
                </a:solidFill>
                <a:latin typeface="Bookman Old Style" pitchFamily="18" charset="0"/>
              </a:rPr>
              <a:t>Преподаватель спец. дисциплин                </a:t>
            </a:r>
            <a:r>
              <a:rPr lang="ru-RU" sz="2000" dirty="0" err="1" smtClean="0">
                <a:solidFill>
                  <a:srgbClr val="4A5362"/>
                </a:solidFill>
                <a:latin typeface="Bookman Old Style" pitchFamily="18" charset="0"/>
              </a:rPr>
              <a:t>Бихе</a:t>
            </a:r>
            <a:r>
              <a:rPr lang="ru-RU" sz="2000" dirty="0" smtClean="0">
                <a:solidFill>
                  <a:srgbClr val="4A5362"/>
                </a:solidFill>
                <a:latin typeface="Bookman Old Style" pitchFamily="18" charset="0"/>
              </a:rPr>
              <a:t> А.В.</a:t>
            </a:r>
            <a:endParaRPr lang="ru-RU" sz="2000" dirty="0">
              <a:solidFill>
                <a:srgbClr val="4A536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9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64906" cy="8182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Количество товара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 bwMode="auto">
          <a:xfrm>
            <a:off x="838199" y="1825625"/>
            <a:ext cx="10555941" cy="12582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Количество товара указывается в характерных для него единицах измерения: мерами веса, объёма, длины, площади, в штуках, в условных единицах, комплектах.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3035" y="3460394"/>
            <a:ext cx="10811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Bookman Old Style" pitchFamily="18" charset="0"/>
              </a:rPr>
              <a:t>При указании количества товара необходимо использовать метрическую систему мер, либо давать эквивалент в метрических единицах.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20082" cy="9347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Качество товара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 bwMode="auto">
          <a:xfrm>
            <a:off x="654424" y="1417638"/>
            <a:ext cx="10989360" cy="28943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Здесь устанавливается совокупность свойств (технико-экономических и эстетических), определяющих пригодность товара для использования его по назначению.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Bookman Old Style" pitchFamily="18" charset="0"/>
              </a:rPr>
              <a:t>Применяются различные способы определения качества, например: по стандарту, по техническим условиям, по спецификации, по образцу, по предварительному осмотру, по содержанию отдельных веществ в товаре, по выходу готового продукта, по натуральному весу, по размеру отдельных частей, по способу “</a:t>
            </a:r>
            <a:r>
              <a:rPr lang="ru-RU" sz="2400" dirty="0" err="1" smtClean="0">
                <a:latin typeface="Bookman Old Style" pitchFamily="18" charset="0"/>
              </a:rPr>
              <a:t>тель-кель</a:t>
            </a:r>
            <a:r>
              <a:rPr lang="ru-RU" sz="2400" dirty="0" smtClean="0">
                <a:latin typeface="Bookman Old Style" pitchFamily="18" charset="0"/>
              </a:rPr>
              <a:t>”.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7176" y="4308919"/>
            <a:ext cx="109459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Кроме этого во внешнеторговой практике существуют специальные понятия:</a:t>
            </a:r>
          </a:p>
          <a:p>
            <a:pPr marL="717550" algn="just">
              <a:buFont typeface="Wingdings" pitchFamily="2" charset="2"/>
              <a:buChar char="§"/>
              <a:tabLst>
                <a:tab pos="985838" algn="l"/>
              </a:tabLst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кондиция (</a:t>
            </a:r>
            <a:r>
              <a:rPr lang="en-US" sz="2400" dirty="0" smtClean="0">
                <a:latin typeface="Bookman Old Style" pitchFamily="18" charset="0"/>
              </a:rPr>
              <a:t>quality requirements</a:t>
            </a:r>
            <a:r>
              <a:rPr lang="ru-RU" sz="2400" dirty="0" smtClean="0">
                <a:latin typeface="Bookman Old Style" pitchFamily="18" charset="0"/>
              </a:rPr>
              <a:t>) – означает условие о качестве и упаковке товара;</a:t>
            </a:r>
          </a:p>
          <a:p>
            <a:pPr marL="717550" algn="just">
              <a:buFont typeface="Wingdings" pitchFamily="2" charset="2"/>
              <a:buChar char="§"/>
              <a:tabLst>
                <a:tab pos="985838" algn="l"/>
              </a:tabLst>
            </a:pPr>
            <a:r>
              <a:rPr lang="ru-RU" sz="2400" dirty="0" smtClean="0">
                <a:latin typeface="Bookman Old Style" pitchFamily="18" charset="0"/>
              </a:rPr>
              <a:t> обычное экспортное качество (</a:t>
            </a:r>
            <a:r>
              <a:rPr lang="en-US" sz="2400" dirty="0" smtClean="0">
                <a:latin typeface="Bookman Old Style" pitchFamily="18" charset="0"/>
              </a:rPr>
              <a:t>shipping quality</a:t>
            </a:r>
            <a:r>
              <a:rPr lang="ru-RU" sz="2400" dirty="0" smtClean="0">
                <a:latin typeface="Bookman Old Style" pitchFamily="18" charset="0"/>
              </a:rPr>
              <a:t>).</a:t>
            </a:r>
          </a:p>
          <a:p>
            <a:pPr>
              <a:buFontTx/>
              <a:buNone/>
            </a:pPr>
            <a:r>
              <a:rPr lang="ru-RU" dirty="0" smtClean="0">
                <a:latin typeface="Bookman Old Style" pitchFamily="18" charset="0"/>
              </a:rPr>
              <a:t>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448365" cy="7823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Цена и общая стоимость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629336"/>
            <a:ext cx="10945906" cy="44756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Цена товара, по которой он реализуется на внешнем рынке, - есть внешнеторговая цена (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foreign trade price</a:t>
            </a:r>
            <a:r>
              <a:rPr lang="ru-RU" sz="2400" dirty="0" smtClean="0">
                <a:latin typeface="Bookman Old Style" pitchFamily="18" charset="0"/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По согласованию сторон цены фиксируются в контракте в валюте одной из стран контрагентов, либо в валюте третьей страны, или в международных валютных единицах.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В разделе “Цена и общая стоимость Контракта” обычно устанавливается вид цены по способу фиксации и методу ее определения:</a:t>
            </a:r>
          </a:p>
          <a:p>
            <a:pPr marL="358775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Bookman Old Style" pitchFamily="18" charset="0"/>
              </a:rPr>
              <a:t>твердые цены;</a:t>
            </a:r>
          </a:p>
          <a:p>
            <a:pPr marL="358775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Bookman Old Style" pitchFamily="18" charset="0"/>
              </a:rPr>
              <a:t>подвижные цены;</a:t>
            </a:r>
          </a:p>
          <a:p>
            <a:pPr marL="358775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Bookman Old Style" pitchFamily="18" charset="0"/>
              </a:rPr>
              <a:t>цены с последующей фиксацией;</a:t>
            </a:r>
          </a:p>
          <a:p>
            <a:pPr marL="358775" indent="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Bookman Old Style" pitchFamily="18" charset="0"/>
              </a:rPr>
              <a:t>скользящие цены</a:t>
            </a:r>
          </a:p>
          <a:p>
            <a:endParaRPr lang="ru-RU" sz="2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Окончательная цена </a:t>
            </a:r>
            <a:b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</a:br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включает в себя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 bwMode="auto">
          <a:xfrm>
            <a:off x="591670" y="2040593"/>
            <a:ext cx="10981765" cy="32934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8775" indent="0">
              <a:buFontTx/>
              <a:buAutoNum type="arabicPeriod"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 Поправка на технико-экономические параметры</a:t>
            </a:r>
          </a:p>
          <a:p>
            <a:pPr marL="358775" indent="0">
              <a:buFontTx/>
              <a:buNone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2. Поправка на комплектацию.</a:t>
            </a:r>
          </a:p>
          <a:p>
            <a:pPr marL="358775" indent="0">
              <a:buFontTx/>
              <a:buNone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3. Поправка на базисные условия поставок</a:t>
            </a:r>
          </a:p>
          <a:p>
            <a:pPr marL="358775" indent="0">
              <a:buFontTx/>
              <a:buNone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4. Поправка по срокам поставки (инфляционная).</a:t>
            </a:r>
          </a:p>
          <a:p>
            <a:pPr marL="358775" indent="0">
              <a:buFontTx/>
              <a:buNone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5. Поправка на условие платежа</a:t>
            </a:r>
          </a:p>
          <a:p>
            <a:pPr marL="358775" indent="0">
              <a:buFontTx/>
              <a:buNone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6. Поправка на количество</a:t>
            </a:r>
          </a:p>
          <a:p>
            <a:pPr marL="358775" indent="0">
              <a:buFontTx/>
              <a:buNone/>
              <a:tabLst>
                <a:tab pos="358775" algn="l"/>
                <a:tab pos="806450" algn="l"/>
              </a:tabLst>
            </a:pPr>
            <a:r>
              <a:rPr lang="ru-RU" sz="2400" dirty="0" smtClean="0">
                <a:latin typeface="Bookman Old Style" pitchFamily="18" charset="0"/>
              </a:rPr>
              <a:t>7. Поправка на валюту.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851646" y="365126"/>
            <a:ext cx="10502153" cy="863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Виды скидок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645460" y="1201272"/>
            <a:ext cx="10927976" cy="54057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Общая (простая) скидка </a:t>
            </a:r>
            <a:r>
              <a:rPr lang="ru-RU" sz="2300" dirty="0" smtClean="0">
                <a:latin typeface="Bookman Old Style" pitchFamily="18" charset="0"/>
              </a:rPr>
              <a:t>предоставляется с прейскурантной или со справочной цены товара. Она может находиться в интервале от 20 % до 40 %. Эти скидки часто применяются при заключении сделок на машины и оборудование.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Бонусная скидка </a:t>
            </a:r>
            <a:r>
              <a:rPr lang="ru-RU" sz="2300" dirty="0" smtClean="0">
                <a:latin typeface="Bookman Old Style" pitchFamily="18" charset="0"/>
              </a:rPr>
              <a:t>(за объем оборота) обычно дается постоянным покупателям на основе специальной договоренности. При этом в контракте </a:t>
            </a:r>
            <a:r>
              <a:rPr lang="ru-RU" sz="2300" i="1" dirty="0" smtClean="0">
                <a:latin typeface="Bookman Old Style" pitchFamily="18" charset="0"/>
              </a:rPr>
              <a:t>устанавливается</a:t>
            </a:r>
            <a:r>
              <a:rPr lang="ru-RU" sz="2300" dirty="0" smtClean="0">
                <a:latin typeface="Bookman Old Style" pitchFamily="18" charset="0"/>
              </a:rPr>
              <a:t> шкала скидок пропорционально достигнутому обороту в течение определенного срока и порядок выплаты сумм на базе этих скидок. Бонусная скидка может составлять 15-20 % оборота.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Прогрессивная скидка </a:t>
            </a:r>
            <a:r>
              <a:rPr lang="ru-RU" sz="2300" dirty="0" smtClean="0">
                <a:latin typeface="Bookman Old Style" pitchFamily="18" charset="0"/>
              </a:rPr>
              <a:t>(за количество) дается покупателю если была сделана поправка на увеличение количества товара, так как ведут к уменьшению издержек производства (12%).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Скидки сконто. </a:t>
            </a:r>
            <a:r>
              <a:rPr lang="ru-RU" sz="2300" dirty="0" smtClean="0">
                <a:latin typeface="Bookman Old Style" pitchFamily="18" charset="0"/>
              </a:rPr>
              <a:t>Предоставляются за оплату наличными и за досрочное окончание платежей (2%).</a:t>
            </a:r>
          </a:p>
          <a:p>
            <a:pPr algn="just">
              <a:buFontTx/>
              <a:buNone/>
            </a:pPr>
            <a:endParaRPr lang="ru-RU" sz="23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591671" y="364285"/>
            <a:ext cx="10972800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Виды скидок</a:t>
            </a:r>
            <a:b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</a:br>
            <a:endParaRPr lang="ru-RU" sz="4800" b="1" dirty="0" smtClean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255059"/>
            <a:ext cx="10829365" cy="48711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Временные скидки (сезонные) - с</a:t>
            </a:r>
            <a:r>
              <a:rPr lang="ru-RU" sz="2300" dirty="0" smtClean="0">
                <a:latin typeface="Bookman Old Style" pitchFamily="18" charset="0"/>
              </a:rPr>
              <a:t>кидки для потребителей, совершающих несезонные покупки (2%).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latin typeface="Bookman Old Style" pitchFamily="18" charset="0"/>
              </a:rPr>
              <a:t>Поставщики-экспортеры   предоставляют   своим   постоянным  посредникам 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дилерские скидки  </a:t>
            </a:r>
            <a:r>
              <a:rPr lang="ru-RU" sz="2300" dirty="0" smtClean="0">
                <a:latin typeface="Bookman Old Style" pitchFamily="18" charset="0"/>
              </a:rPr>
              <a:t>при  продаже  автомобилей тракторов, оборудования в среднем в объеме 15-20 % розничном цены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latin typeface="Bookman Old Style" pitchFamily="18" charset="0"/>
              </a:rPr>
              <a:t>При продаже автомобилей, электрооборудования, транспортных средств применяется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скидка за возврат ранее купленного товара </a:t>
            </a:r>
            <a:r>
              <a:rPr lang="ru-RU" sz="2300" dirty="0" smtClean="0">
                <a:latin typeface="Bookman Old Style" pitchFamily="18" charset="0"/>
              </a:rPr>
              <a:t>фирмы в размере 25-30 % прейскурантной цены.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latin typeface="Bookman Old Style" pitchFamily="18" charset="0"/>
              </a:rPr>
              <a:t>Экспортеры могут предоставлять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специальные скидки привилегированным импортерам</a:t>
            </a:r>
            <a:r>
              <a:rPr lang="ru-RU" sz="2300" dirty="0" smtClean="0">
                <a:latin typeface="Bookman Old Style" pitchFamily="18" charset="0"/>
              </a:rPr>
              <a:t>, в заказах которых они испытывают большую заинтересованность и которые являются их постоянными клиентами (6%).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591671" y="364285"/>
            <a:ext cx="10972800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Виды скидок</a:t>
            </a:r>
            <a:b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</a:br>
            <a:endParaRPr lang="ru-RU" sz="4800" b="1" dirty="0" smtClean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255059"/>
            <a:ext cx="10829365" cy="487110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latin typeface="Bookman Old Style" pitchFamily="18" charset="0"/>
              </a:rPr>
              <a:t>Поставщик может предоставить также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экспортные скидки </a:t>
            </a:r>
            <a:r>
              <a:rPr lang="ru-RU" sz="2300" dirty="0" smtClean="0">
                <a:latin typeface="Bookman Old Style" pitchFamily="18" charset="0"/>
              </a:rPr>
              <a:t>для повышения конкурентоспособности своей продукции на внешнем рынке.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300" dirty="0" smtClean="0">
                <a:latin typeface="Bookman Old Style" pitchFamily="18" charset="0"/>
              </a:rPr>
              <a:t>Возможно также предоставление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скрытых скидок </a:t>
            </a:r>
            <a:r>
              <a:rPr lang="ru-RU" sz="2300" dirty="0" smtClean="0">
                <a:latin typeface="Bookman Old Style" pitchFamily="18" charset="0"/>
              </a:rPr>
              <a:t>импортеру в виде снижения процентов за кредит, оказания бесплатных услуг и предоставления бесплатных образцов.</a:t>
            </a:r>
          </a:p>
        </p:txBody>
      </p:sp>
      <p:sp>
        <p:nvSpPr>
          <p:cNvPr id="40962" name="AutoShape 2" descr="https://st03.kakprosto.ru/images/article/2011/9/17/1_5254fd0fb40325254fd0fb4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03.kakprosto.ru/images/article/2011/9/17/1_5254fd0fb40325254fd0fb4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st03.kakprosto.ru/images/article/2011/9/17/1_5254fd0fb40325254fd0fb4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static4.banki.ru/ugc/51/2e/61/c0/24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https://static4.banki.ru/ugc/51/2e/61/c0/24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1" name="Picture 11" descr="C:\Users\golinec\Pictures\2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658" y="3370945"/>
            <a:ext cx="3735854" cy="280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591671" y="364285"/>
            <a:ext cx="10972800" cy="717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Базисные условия поставки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 bwMode="auto">
          <a:xfrm>
            <a:off x="699248" y="1398494"/>
            <a:ext cx="10730753" cy="21784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indent="342900">
              <a:buFontTx/>
              <a:buNone/>
              <a:defRPr/>
            </a:pPr>
            <a:r>
              <a:rPr lang="ru-RU" sz="2300" dirty="0" smtClean="0">
                <a:latin typeface="Bookman Old Style" pitchFamily="18" charset="0"/>
              </a:rPr>
              <a:t>После согласования контрактной цены и объема поставляемой продукции рассчитывается общая стоимость контракта. Расходы, которые несет экспортер, включаются в цену товара. </a:t>
            </a:r>
          </a:p>
          <a:p>
            <a:pPr indent="342900">
              <a:buFontTx/>
              <a:buNone/>
              <a:defRPr/>
            </a:pPr>
            <a:r>
              <a:rPr lang="ru-RU" sz="2300" dirty="0" smtClean="0">
                <a:latin typeface="Bookman Old Style" pitchFamily="18" charset="0"/>
              </a:rPr>
              <a:t>Они называются базисными. </a:t>
            </a:r>
          </a:p>
        </p:txBody>
      </p:sp>
      <p:sp>
        <p:nvSpPr>
          <p:cNvPr id="40962" name="AutoShape 2" descr="https://st03.kakprosto.ru/images/article/2011/9/17/1_5254fd0fb40325254fd0fb4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03.kakprosto.ru/images/article/2011/9/17/1_5254fd0fb40325254fd0fb4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st03.kakprosto.ru/images/article/2011/9/17/1_5254fd0fb40325254fd0fb40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https://pbs.twimg.com/media/EMKZC57WkAEUa0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golinec\Picture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083" y="2940424"/>
            <a:ext cx="6287246" cy="353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475259" cy="7823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Условия платежей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 bwMode="auto">
          <a:xfrm>
            <a:off x="847165" y="1359461"/>
            <a:ext cx="10515600" cy="4351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400" dirty="0" smtClean="0">
                <a:latin typeface="Bookman Old Style" pitchFamily="18" charset="0"/>
              </a:rPr>
              <a:t>В этом разделе указываются: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валюта платежа в соответствии с классификатором валют, который используется таможенными службами в целях таможенного оформления.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срок платежа, условия рассрочки платежа, если такая рассрочка предоставлена.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перечень документов, на основании которых может быть произведена оплата.</a:t>
            </a:r>
          </a:p>
          <a:p>
            <a:pPr>
              <a:buFontTx/>
              <a:buNone/>
            </a:pPr>
            <a:endParaRPr lang="ru-RU" sz="2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365125"/>
            <a:ext cx="10439400" cy="854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Срок поставки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894" y="1308846"/>
            <a:ext cx="10605247" cy="4984377"/>
          </a:xfrm>
        </p:spPr>
        <p:txBody>
          <a:bodyPr>
            <a:noAutofit/>
          </a:bodyPr>
          <a:lstStyle/>
          <a:p>
            <a:pPr indent="342900" algn="just"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 Сроком поставки товара является фактическая дата исполнения продавцом обязательств, предусмотренных базисными условиями контракта.</a:t>
            </a:r>
          </a:p>
          <a:p>
            <a:pPr indent="39688" algn="just">
              <a:buFontTx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Срок поставки в контракте купли-продажи может быть установлен одним из следующих способов:</a:t>
            </a:r>
          </a:p>
          <a:p>
            <a:pPr marL="538163" indent="0" algn="just">
              <a:defRPr/>
            </a:pP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определением календарного дня поставки;</a:t>
            </a:r>
          </a:p>
          <a:p>
            <a:pPr marL="538163" indent="0" algn="just">
              <a:defRPr/>
            </a:pPr>
            <a:r>
              <a:rPr lang="ru-RU" sz="2000" dirty="0" smtClean="0">
                <a:latin typeface="Bookman Old Style" pitchFamily="18" charset="0"/>
              </a:rPr>
              <a:t> определением периода, в течение которого должна быть произведена поставка</a:t>
            </a:r>
          </a:p>
          <a:p>
            <a:pPr marL="538163" indent="0" algn="just">
              <a:tabLst>
                <a:tab pos="806450" algn="l"/>
              </a:tabLst>
              <a:defRPr/>
            </a:pPr>
            <a:r>
              <a:rPr lang="ru-RU" sz="2000" dirty="0" smtClean="0">
                <a:latin typeface="Bookman Old Style" pitchFamily="18" charset="0"/>
              </a:rPr>
              <a:t> путем указания числа дней, недель, месяцев, счет которых начинается с момента совершения одной из сторон (или обеими сторонами) предусмотренного в контракте действия по исполнению обусловленной обязанности, например “в течение шести месяцев со дня получения продавцом извещения покупателя (заказчика) об утверждении им чертежей” или “через 10—12 недель после поставки предыдущей партии”.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Контракт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7529" y="1667435"/>
            <a:ext cx="109996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 smtClean="0">
                <a:latin typeface="Bookman Old Style" pitchFamily="18" charset="0"/>
              </a:rPr>
              <a:t>-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это соглашение сторон о намерениях, которое достигается с целью установления, изменения или прекращения прав и обязанностей.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2352" y="3908627"/>
            <a:ext cx="10856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FontTx/>
              <a:buNone/>
              <a:defRPr/>
            </a:pPr>
            <a:r>
              <a:rPr lang="ru-RU" sz="3200" dirty="0" smtClean="0">
                <a:latin typeface="Bookman Old Style" pitchFamily="18" charset="0"/>
              </a:rPr>
              <a:t>Время заключения контракта обычно определяется моментом, когда стороны достигли соглашения по предмету контракта.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52652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Упаковка и  маркировка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176" y="1183344"/>
            <a:ext cx="10730754" cy="5208492"/>
          </a:xfrm>
        </p:spPr>
        <p:txBody>
          <a:bodyPr>
            <a:noAutofit/>
          </a:bodyPr>
          <a:lstStyle/>
          <a:p>
            <a:pPr indent="342900" algn="just">
              <a:buFontTx/>
              <a:buNone/>
              <a:defRPr/>
            </a:pPr>
            <a:r>
              <a:rPr lang="ru-RU" sz="2200" b="1" dirty="0" smtClean="0">
                <a:latin typeface="Bookman Old Style" pitchFamily="18" charset="0"/>
              </a:rPr>
              <a:t>В тексте этого раздела желательно оговорить, что продавец обязан выполнить упаковку, отвечающую следующим условиям</a:t>
            </a:r>
          </a:p>
          <a:p>
            <a:pPr marL="358775" indent="0" algn="just">
              <a:defRPr/>
            </a:pP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1800" dirty="0" smtClean="0">
                <a:latin typeface="Bookman Old Style" pitchFamily="18" charset="0"/>
              </a:rPr>
              <a:t>международным требованиям безопасности при перевозе опасных грузов (химически опасные, взрывоопасные, пожаро­опасные вещества, представляющие радиоактивную опасность).</a:t>
            </a:r>
          </a:p>
          <a:p>
            <a:pPr marL="358775" indent="0" algn="just">
              <a:defRPr/>
            </a:pPr>
            <a:r>
              <a:rPr lang="ru-RU" sz="1800" dirty="0" smtClean="0">
                <a:latin typeface="Bookman Old Style" pitchFamily="18" charset="0"/>
              </a:rPr>
              <a:t> современным способам ведения </a:t>
            </a:r>
            <a:r>
              <a:rPr lang="ru-RU" sz="1800" dirty="0" err="1" smtClean="0">
                <a:latin typeface="Bookman Old Style" pitchFamily="18" charset="0"/>
              </a:rPr>
              <a:t>погрузочно</a:t>
            </a:r>
            <a:r>
              <a:rPr lang="ru-RU" sz="1800" dirty="0" smtClean="0">
                <a:latin typeface="Bookman Old Style" pitchFamily="18" charset="0"/>
              </a:rPr>
              <a:t>-</a:t>
            </a:r>
            <a:r>
              <a:rPr lang="en-US" sz="1800" dirty="0" smtClean="0">
                <a:latin typeface="Bookman Old Style" pitchFamily="18" charset="0"/>
              </a:rPr>
              <a:t>p</a:t>
            </a:r>
            <a:r>
              <a:rPr lang="ru-RU" sz="1800" dirty="0" err="1" smtClean="0">
                <a:latin typeface="Bookman Old Style" pitchFamily="18" charset="0"/>
              </a:rPr>
              <a:t>азгрузочных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en-US" sz="1800" dirty="0" smtClean="0">
                <a:latin typeface="Bookman Old Style" pitchFamily="18" charset="0"/>
              </a:rPr>
              <a:t>pa</a:t>
            </a:r>
            <a:r>
              <a:rPr lang="ru-RU" sz="1800" dirty="0" smtClean="0">
                <a:latin typeface="Bookman Old Style" pitchFamily="18" charset="0"/>
              </a:rPr>
              <a:t>б</a:t>
            </a:r>
            <a:r>
              <a:rPr lang="en-US" sz="1800" dirty="0" smtClean="0">
                <a:latin typeface="Bookman Old Style" pitchFamily="18" charset="0"/>
              </a:rPr>
              <a:t>o</a:t>
            </a:r>
            <a:r>
              <a:rPr lang="ru-RU" sz="1800" dirty="0" smtClean="0">
                <a:latin typeface="Bookman Old Style" pitchFamily="18" charset="0"/>
              </a:rPr>
              <a:t>т (упаковка на поддонах, в контейнерах, отвечающих международным стандартам, наличие специальных устройств для </a:t>
            </a:r>
            <a:r>
              <a:rPr lang="ru-RU" sz="1800" dirty="0" err="1" smtClean="0">
                <a:latin typeface="Bookman Old Style" pitchFamily="18" charset="0"/>
              </a:rPr>
              <a:t>стропления</a:t>
            </a:r>
            <a:r>
              <a:rPr lang="ru-RU" sz="1800" dirty="0" smtClean="0">
                <a:latin typeface="Bookman Old Style" pitchFamily="18" charset="0"/>
              </a:rPr>
              <a:t> грузов)</a:t>
            </a:r>
          </a:p>
          <a:p>
            <a:pPr marL="358775" indent="179388" algn="just">
              <a:buNone/>
              <a:tabLst>
                <a:tab pos="627063" algn="l"/>
              </a:tabLst>
              <a:defRPr/>
            </a:pPr>
            <a:r>
              <a:rPr lang="ru-RU" sz="2200" b="1" dirty="0" smtClean="0">
                <a:latin typeface="Bookman Old Style" pitchFamily="18" charset="0"/>
              </a:rPr>
              <a:t>Маркировка товара должна содержать, как минимум, следующие реквизиты:</a:t>
            </a:r>
          </a:p>
          <a:p>
            <a:pPr marL="358775" indent="0" algn="just">
              <a:defRPr/>
            </a:pPr>
            <a:r>
              <a:rPr lang="ru-RU" sz="1800" dirty="0" smtClean="0">
                <a:latin typeface="Bookman Old Style" pitchFamily="18" charset="0"/>
              </a:rPr>
              <a:t>наименование покупателя (грузополучателя) и его официальный адрес;</a:t>
            </a:r>
          </a:p>
          <a:p>
            <a:pPr marL="358775" indent="0" algn="just">
              <a:defRPr/>
            </a:pPr>
            <a:r>
              <a:rPr lang="ru-RU" sz="1800" dirty="0" smtClean="0">
                <a:latin typeface="Bookman Old Style" pitchFamily="18" charset="0"/>
              </a:rPr>
              <a:t>номер контракта; номер ящика (если в партии несколько ящиков, ч о нумерация осуществляется в виде дроби- в числителе — номер ящика, в знаменателе — число ящиков в партии); вес брутто в метрических единицах; вес нетто в метрических единицах; при необходимости соответствующую международным стандартам дополнительною маркировку, указывающую на харак­тер груза и способы обращения с 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Гарантии продавцов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1154"/>
            <a:ext cx="10515600" cy="43513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dirty="0" smtClean="0">
                <a:latin typeface="Bookman Old Style" pitchFamily="18" charset="0"/>
              </a:rPr>
              <a:t>коммерческие гарантии качества, которые представляют обязательства продавца поставить покупателю товар, обладающий в течение установленного (гарантийного) срока определенными свойствами. </a:t>
            </a:r>
          </a:p>
        </p:txBody>
      </p:sp>
      <p:sp>
        <p:nvSpPr>
          <p:cNvPr id="49154" name="AutoShape 2" descr="https://2ann.ru/wp-content/uploads/2018/10/ico-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2" y="277814"/>
            <a:ext cx="10153649" cy="12795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Штрафные санкции и возмещение убытков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3718" y="1918447"/>
            <a:ext cx="10843933" cy="4679204"/>
          </a:xfrm>
        </p:spPr>
        <p:txBody>
          <a:bodyPr>
            <a:normAutofit/>
          </a:bodyPr>
          <a:lstStyle/>
          <a:p>
            <a:pPr marL="268288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В контракте предусматривается ряд санкций, с помощью которых покупатель стремится стимулировать продавца в своевременном исполнении обязательств и компенсировать свои возможные потери. </a:t>
            </a:r>
          </a:p>
          <a:p>
            <a:pPr marL="268288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Санкции применяются за нарушение сроков поставки товаров, их качество и технический уровень не соответствующий условиям контракта, за несвоевременное направление техдокументации, за несвоевременное выполнение обязательств по платежам и т.п.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Страхование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83024" y="1834589"/>
            <a:ext cx="10515600" cy="43513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эта статья включает 4 основных условия страхования: </a:t>
            </a:r>
          </a:p>
          <a:p>
            <a:pPr eaLnBrk="1" hangingPunct="1"/>
            <a:r>
              <a:rPr lang="ru-RU" dirty="0" smtClean="0"/>
              <a:t>что страхуется, </a:t>
            </a:r>
          </a:p>
          <a:p>
            <a:pPr eaLnBrk="1" hangingPunct="1"/>
            <a:r>
              <a:rPr lang="ru-RU" dirty="0" smtClean="0"/>
              <a:t>от каких рисков, </a:t>
            </a:r>
          </a:p>
          <a:p>
            <a:pPr eaLnBrk="1" hangingPunct="1"/>
            <a:r>
              <a:rPr lang="ru-RU" dirty="0" smtClean="0"/>
              <a:t>кто страхует, </a:t>
            </a:r>
          </a:p>
          <a:p>
            <a:pPr eaLnBrk="1" hangingPunct="1"/>
            <a:r>
              <a:rPr lang="ru-RU" dirty="0" smtClean="0"/>
              <a:t>в чью пользу страхует. </a:t>
            </a:r>
          </a:p>
        </p:txBody>
      </p:sp>
      <p:sp>
        <p:nvSpPr>
          <p:cNvPr id="3074" name="AutoShape 2" descr="https://img.globalrustrade.com/i/0/0JZm3i2VOt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golinec\Pictures\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315" y="2447365"/>
            <a:ext cx="4874559" cy="406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Форс-мажор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оговорка о наступлении обстоятельств непреодолимой силы. </a:t>
            </a:r>
          </a:p>
          <a:p>
            <a:pPr indent="0" eaLnBrk="1" hangingPunct="1">
              <a:buNone/>
              <a:tabLst>
                <a:tab pos="268288" algn="l"/>
              </a:tabLst>
            </a:pPr>
            <a:endParaRPr lang="ru-RU" dirty="0" smtClean="0"/>
          </a:p>
        </p:txBody>
      </p:sp>
      <p:sp>
        <p:nvSpPr>
          <p:cNvPr id="2050" name="AutoShape 2" descr="https://im0-tub-ru.yandex.net/i?id=10a252420240d2a96e6ca94ff62c8de7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golinec\Pictures\c07118c1c4d089fd3ab3d8caee8d25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212" y="2277036"/>
            <a:ext cx="5585011" cy="418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Арбитраж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14500" y="1844675"/>
            <a:ext cx="9882717" cy="3557588"/>
          </a:xfrm>
        </p:spPr>
        <p:txBody>
          <a:bodyPr/>
          <a:lstStyle/>
          <a:p>
            <a:pPr eaLnBrk="1" hangingPunct="1"/>
            <a:r>
              <a:rPr lang="ru-RU" dirty="0" smtClean="0"/>
              <a:t>заключительная статья контракта, которая устанавливает порядок рассмотрения споров. </a:t>
            </a:r>
          </a:p>
        </p:txBody>
      </p:sp>
      <p:sp>
        <p:nvSpPr>
          <p:cNvPr id="1026" name="AutoShape 2" descr="https://www.contentfreelance.org/wp-content/uploads/2012/11/7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golinec\Pictures\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0787" y="2922494"/>
            <a:ext cx="5011111" cy="332758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Контракт считается заключенным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7529" y="2079811"/>
            <a:ext cx="1099969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Font typeface="Wingdings" pitchFamily="2" charset="2"/>
              <a:buChar char="v"/>
            </a:pPr>
            <a:r>
              <a:rPr lang="ru-RU" sz="3200" dirty="0" smtClean="0">
                <a:latin typeface="Bookman Old Style" pitchFamily="18" charset="0"/>
              </a:rPr>
              <a:t>когда продавец выразил желание продать данный товар по определенной цене, а покупатель в ответ подтвердил желание данный товар приобрести. </a:t>
            </a:r>
          </a:p>
          <a:p>
            <a:pPr indent="342900" algn="just"/>
            <a:endParaRPr lang="ru-RU" dirty="0" smtClean="0">
              <a:latin typeface="Bookman Old Style" pitchFamily="18" charset="0"/>
            </a:endParaRPr>
          </a:p>
          <a:p>
            <a:pPr indent="342900" algn="just">
              <a:buFont typeface="Wingdings" pitchFamily="2" charset="2"/>
              <a:buChar char="v"/>
            </a:pPr>
            <a:r>
              <a:rPr lang="ru-RU" sz="3200" dirty="0" smtClean="0">
                <a:latin typeface="Bookman Old Style" pitchFamily="18" charset="0"/>
              </a:rPr>
              <a:t>на основании совпадения намерений сторон (соглашения), в какой бы форме - устной (даже по телефону) или письменной - оно ни состоялось</a:t>
            </a:r>
          </a:p>
        </p:txBody>
      </p:sp>
    </p:spTree>
    <p:extLst>
      <p:ext uri="{BB962C8B-B14F-4D97-AF65-F5344CB8AC3E}">
        <p14:creationId xmlns:p14="http://schemas.microsoft.com/office/powerpoint/2010/main" xmlns="" val="5265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923364" y="365125"/>
            <a:ext cx="10430435" cy="952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Внешнеторговый контракт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 bwMode="auto">
          <a:xfrm>
            <a:off x="797859" y="1783977"/>
            <a:ext cx="10784541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indent="39688" algn="just">
              <a:buFontTx/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- является основой внешнеэкономической деятельности российского предприятия.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3718" y="3460376"/>
            <a:ext cx="10802470" cy="208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Bookman Old Style" pitchFamily="18" charset="0"/>
              </a:rPr>
              <a:t>Он определяет правовую базу взаимоотношений сторон. Поэтому очень важно правильно оформить его, надлежащим образом изложить в нем условия сделки и защитить свои интересы.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797859" y="391926"/>
            <a:ext cx="11017623" cy="8093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Выбор языка соглашения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1" y="1502896"/>
            <a:ext cx="10529047" cy="392075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Очень часто текст договора составляется на двух языках и при этом делается пометка, что оба текста имеют одинаковую юридическую силу. </a:t>
            </a:r>
          </a:p>
        </p:txBody>
      </p:sp>
      <p:sp>
        <p:nvSpPr>
          <p:cNvPr id="21506" name="AutoShape 2" descr="https://m.studref.com/htm/img/29/7059/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C:\Users\golinec\Pictures\2018-11-26-2_result.png"/>
          <p:cNvPicPr>
            <a:picLocks noChangeAspect="1" noChangeArrowheads="1"/>
          </p:cNvPicPr>
          <p:nvPr/>
        </p:nvPicPr>
        <p:blipFill>
          <a:blip r:embed="rId3" cstate="print"/>
          <a:srcRect l="1188" t="12821" b="28464"/>
          <a:stretch>
            <a:fillRect/>
          </a:stretch>
        </p:blipFill>
        <p:spPr bwMode="auto">
          <a:xfrm>
            <a:off x="5118847" y="2805953"/>
            <a:ext cx="6060141" cy="324873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797859" y="391926"/>
            <a:ext cx="11017623" cy="8093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Основные цели контракта</a:t>
            </a:r>
            <a:b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</a:br>
            <a:endParaRPr lang="ru-RU" sz="4800" b="1" dirty="0" smtClean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1" y="1502896"/>
            <a:ext cx="10529047" cy="39207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Bookman Old Style" pitchFamily="18" charset="0"/>
              </a:rPr>
              <a:t>подтвердить факт достижения сторонами соглашения (контракта), а также зафиксировать его содержание;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Bookman Old Style" pitchFamily="18" charset="0"/>
              </a:rPr>
              <a:t>служить основанием (доказательством) для разрешения конфликтов в случае их возникновения;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Bookman Old Style" pitchFamily="18" charset="0"/>
              </a:rPr>
              <a:t>предотвратить возникновение конфликтов и недоразумений за счет документарного определения прав и обязанностей сторон.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851647" y="400890"/>
            <a:ext cx="11017623" cy="8093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Типовой контракт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859" y="1502897"/>
            <a:ext cx="10506635" cy="1025150"/>
          </a:xfrm>
        </p:spPr>
        <p:txBody>
          <a:bodyPr>
            <a:noAutofit/>
          </a:bodyPr>
          <a:lstStyle/>
          <a:p>
            <a:pPr indent="39688" algn="just"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Bookman Old Style" pitchFamily="18" charset="0"/>
              </a:rPr>
              <a:t>-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это примерный договор или  ряд унифицированных условий  сделки, изложенных в письменной форме.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670" y="3095561"/>
            <a:ext cx="1108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Представляет собой образец (проект) договора и служит основой переговоров о заключении внешнеторговой сделки. </a:t>
            </a:r>
          </a:p>
          <a:p>
            <a:pPr indent="342900" algn="just"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Может изменяться и дополняться сторонами. </a:t>
            </a:r>
          </a:p>
          <a:p>
            <a:pPr indent="342900" algn="just"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Условия соответствующего типового контракта становятся обязательными для сторон только тогда, когда они воспроизведены в заключенном сторонами договоре или в нем содержится прямая отсылка к таким условиям.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851647" y="400890"/>
            <a:ext cx="11017623" cy="8093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Содержание внешнеторгового 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847" y="2142564"/>
            <a:ext cx="11116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2400" dirty="0" smtClean="0">
                <a:latin typeface="Bookman Old Style" pitchFamily="18" charset="0"/>
              </a:rPr>
              <a:t>Преамбула предшествует тексту контракта и начинается со слова “контракт” в  середине страницы и согласованный продавцом и покупателем его номер.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65" y="3431285"/>
            <a:ext cx="11026588" cy="2306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latin typeface="Bookman Old Style" pitchFamily="18" charset="0"/>
              </a:rPr>
              <a:t>Далее в преамбуле указываются фирменные наименования сторон и их местонахождение (название страны и города). Даётся определение сторон как контрагентов. Например, “Продавец” и “Покупатель”.  Адреса Покупателя и Продавца, как юридические, так и почтовые, указываются полностью. Кроме того, должен быть указан контактный телефон, факс, телекс.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860612" y="400890"/>
            <a:ext cx="11008658" cy="14727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Bookman Old Style" pitchFamily="18" charset="0"/>
                <a:cs typeface="Arial" panose="020B0604020202020204" pitchFamily="34" charset="0"/>
              </a:rPr>
              <a:t>Предмет контракта (наименование товара)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635" y="2274838"/>
            <a:ext cx="11026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Предмет контракта описывает действие или совокупность действий, определяющих тип и характер условий заключаемой сделки. вид действия: поставка товаров за границу (экспорт) или поставка зарубежных товаров в Россию (импорт).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Объект контракта это сам товар, продукция, а также результат производственного и научно-технического сотрудничества, приобретающий при реализации форму товара.</a:t>
            </a:r>
          </a:p>
        </p:txBody>
      </p:sp>
      <p:sp>
        <p:nvSpPr>
          <p:cNvPr id="1026" name="AutoShape 2" descr="https://img2.freepng.ru/20180403/vge/kisspng-contract-management-clip-art-contract-5ac32d29a5c4f5.9297143315227405216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2.freepng.ru/20180403/vge/kisspng-contract-management-clip-art-contract-5ac32d29a5c4f5.9297143315227405216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con-library.com/images/disclaimer-icon/disclaimer-icon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con-library.com/images/disclaimer-icon/disclaimer-icon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1417</Words>
  <Application>Microsoft Office PowerPoint</Application>
  <PresentationFormat>Произвольный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Внешнеторговый контракт купли-продажи</vt:lpstr>
      <vt:lpstr>Контракт</vt:lpstr>
      <vt:lpstr>Контракт считается заключенным</vt:lpstr>
      <vt:lpstr>Внешнеторговый контракт</vt:lpstr>
      <vt:lpstr>Выбор языка соглашения</vt:lpstr>
      <vt:lpstr>Основные цели контракта </vt:lpstr>
      <vt:lpstr>Типовой контракт</vt:lpstr>
      <vt:lpstr>Содержание внешнеторгового контракта</vt:lpstr>
      <vt:lpstr>Предмет контракта (наименование товара)</vt:lpstr>
      <vt:lpstr>Количество товара</vt:lpstr>
      <vt:lpstr>Качество товара</vt:lpstr>
      <vt:lpstr>Цена и общая стоимость</vt:lpstr>
      <vt:lpstr>Окончательная цена  включает в себя</vt:lpstr>
      <vt:lpstr>Виды скидок</vt:lpstr>
      <vt:lpstr>Виды скидок </vt:lpstr>
      <vt:lpstr>Виды скидок </vt:lpstr>
      <vt:lpstr>Базисные условия поставки</vt:lpstr>
      <vt:lpstr>Условия платежей</vt:lpstr>
      <vt:lpstr>Срок поставки </vt:lpstr>
      <vt:lpstr>Упаковка и  маркировка</vt:lpstr>
      <vt:lpstr>Гарантии продавцов</vt:lpstr>
      <vt:lpstr>Штрафные санкции и возмещение убытков</vt:lpstr>
      <vt:lpstr>Страхование</vt:lpstr>
      <vt:lpstr>Форс-мажор</vt:lpstr>
      <vt:lpstr>Арбитраж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avanesyan</cp:lastModifiedBy>
  <cp:revision>48</cp:revision>
  <dcterms:created xsi:type="dcterms:W3CDTF">2021-04-14T06:25:05Z</dcterms:created>
  <dcterms:modified xsi:type="dcterms:W3CDTF">2021-12-10T07:24:31Z</dcterms:modified>
</cp:coreProperties>
</file>