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0C1D76B-5441-40CA-9BC3-BEAB5816377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A05848-3FF7-4B40-92A3-E8EAF3159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632848" cy="5616624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КРАСНОДАРСКОГО КРАЯ</a:t>
            </a:r>
            <a:b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  <a:b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  <a:b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  <a:t>(ГАПОУ КК «НКСЭ)</a:t>
            </a:r>
            <a:br>
              <a:rPr lang="ru-RU" sz="1600" b="1" kern="0" spc="150" dirty="0">
                <a:ln w="11430"/>
                <a:solidFill>
                  <a:srgbClr val="1120AA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kern="0" spc="1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по дисциплине</a:t>
            </a:r>
            <a:br>
              <a:rPr lang="ru-RU" sz="1800" kern="0" spc="1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kern="0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Инженерная графика»</a:t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kern="0" spc="150" dirty="0">
                <a:ln w="11430"/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kern="0" spc="150" dirty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spc="150" dirty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НКСЭ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480920" cy="720080"/>
          </a:xfrm>
        </p:spPr>
        <p:txBody>
          <a:bodyPr>
            <a:normAutofit lnSpcReduction="10000"/>
          </a:bodyPr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специальностей технического профиля</a:t>
            </a:r>
          </a:p>
          <a:p>
            <a:r>
              <a:rPr lang="ru-RU" sz="1400" kern="0" spc="150" dirty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М.Н. Черноярова</a:t>
            </a:r>
          </a:p>
        </p:txBody>
      </p:sp>
    </p:spTree>
    <p:extLst>
      <p:ext uri="{BB962C8B-B14F-4D97-AF65-F5344CB8AC3E}">
        <p14:creationId xmlns:p14="http://schemas.microsoft.com/office/powerpoint/2010/main" val="246090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619272" cy="364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59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907676" cy="4073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541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52" y="1628800"/>
            <a:ext cx="5947754" cy="392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3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400800" cy="685800"/>
          </a:xfrm>
        </p:spPr>
        <p:txBody>
          <a:bodyPr>
            <a:noAutofit/>
          </a:bodyPr>
          <a:lstStyle/>
          <a:p>
            <a:r>
              <a:rPr lang="ru-RU" sz="2800" dirty="0"/>
              <a:t>Сопряжения двух сторон прямого, острого и тупого углов с дугой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471737"/>
            <a:ext cx="4780835" cy="3117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03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Сопряжение дуги окружности с прямой линией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3725513" cy="3321664"/>
          </a:xfrm>
        </p:spPr>
      </p:pic>
    </p:spTree>
    <p:extLst>
      <p:ext uri="{BB962C8B-B14F-4D97-AF65-F5344CB8AC3E}">
        <p14:creationId xmlns:p14="http://schemas.microsoft.com/office/powerpoint/2010/main" val="408791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Смешанное сопряжение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661903" cy="3209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303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7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64008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Системы расположения изображений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065513"/>
          </a:xfrm>
        </p:spPr>
        <p:txBody>
          <a:bodyPr>
            <a:normAutofit/>
          </a:bodyPr>
          <a:lstStyle/>
          <a:p>
            <a:r>
              <a:rPr lang="ru-RU" sz="1400" dirty="0"/>
              <a:t>Европейская                                                            Американская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564904"/>
            <a:ext cx="2294844" cy="1569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48" y="4221088"/>
            <a:ext cx="1675411" cy="1299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1862171" cy="1551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46780"/>
            <a:ext cx="1590963" cy="12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5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Местные виды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762246" cy="329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59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Дополнительные виды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322504" cy="3226283"/>
          </a:xfrm>
        </p:spPr>
      </p:pic>
    </p:spTree>
    <p:extLst>
      <p:ext uri="{BB962C8B-B14F-4D97-AF65-F5344CB8AC3E}">
        <p14:creationId xmlns:p14="http://schemas.microsoft.com/office/powerpoint/2010/main" val="18069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Чертежный шрифт</a:t>
            </a:r>
          </a:p>
          <a:p>
            <a:r>
              <a:rPr lang="ru-RU" dirty="0"/>
              <a:t>Сопряжение</a:t>
            </a:r>
          </a:p>
          <a:p>
            <a:r>
              <a:rPr lang="ru-RU" dirty="0"/>
              <a:t>Виды</a:t>
            </a:r>
          </a:p>
          <a:p>
            <a:r>
              <a:rPr lang="ru-RU" dirty="0"/>
              <a:t>Разрезы</a:t>
            </a:r>
          </a:p>
        </p:txBody>
      </p:sp>
    </p:spTree>
    <p:extLst>
      <p:ext uri="{BB962C8B-B14F-4D97-AF65-F5344CB8AC3E}">
        <p14:creationId xmlns:p14="http://schemas.microsoft.com/office/powerpoint/2010/main" val="3043160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Правила оформления видов на чертеже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Главный вид должен содержать наибольшую информацию о предмете.</a:t>
            </a:r>
          </a:p>
          <a:p>
            <a:r>
              <a:rPr lang="ru-RU" dirty="0"/>
              <a:t>Число видов на чертеже выбирают минимальным, но достаточным для того, что бы точно представить форму изображенного предмета.</a:t>
            </a:r>
          </a:p>
          <a:p>
            <a:r>
              <a:rPr lang="ru-RU" dirty="0"/>
              <a:t>В целях более рационального использования поля чертежа допускается располагать виды вне проекционной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4116216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разрезы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Organization Chart 7"/>
          <p:cNvGrpSpPr>
            <a:grpSpLocks/>
          </p:cNvGrpSpPr>
          <p:nvPr/>
        </p:nvGrpSpPr>
        <p:grpSpPr bwMode="auto">
          <a:xfrm>
            <a:off x="1115616" y="2204864"/>
            <a:ext cx="7011764" cy="2879477"/>
            <a:chOff x="272" y="1169"/>
            <a:chExt cx="4200" cy="2017"/>
          </a:xfrm>
        </p:grpSpPr>
        <p:cxnSp>
          <p:nvCxnSpPr>
            <p:cNvPr id="2053" name="_s2053"/>
            <p:cNvCxnSpPr>
              <a:cxnSpLocks noChangeShapeType="1"/>
              <a:stCxn id="16" idx="4"/>
              <a:endCxn id="8" idx="3"/>
            </p:cNvCxnSpPr>
            <p:nvPr/>
          </p:nvCxnSpPr>
          <p:spPr bwMode="auto">
            <a:xfrm flipV="1">
              <a:off x="1100" y="1889"/>
              <a:ext cx="162" cy="116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5" idx="2"/>
              <a:endCxn id="8" idx="3"/>
            </p:cNvCxnSpPr>
            <p:nvPr/>
          </p:nvCxnSpPr>
          <p:spPr bwMode="auto">
            <a:xfrm rot="10800000">
              <a:off x="1262" y="1889"/>
              <a:ext cx="162" cy="73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4" idx="4"/>
              <a:endCxn id="8" idx="3"/>
            </p:cNvCxnSpPr>
            <p:nvPr/>
          </p:nvCxnSpPr>
          <p:spPr bwMode="auto">
            <a:xfrm flipV="1">
              <a:off x="1100" y="1889"/>
              <a:ext cx="162" cy="73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13" idx="2"/>
              <a:endCxn id="8" idx="3"/>
            </p:cNvCxnSpPr>
            <p:nvPr/>
          </p:nvCxnSpPr>
          <p:spPr bwMode="auto">
            <a:xfrm rot="10800000">
              <a:off x="1262" y="1889"/>
              <a:ext cx="162" cy="30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12" idx="4"/>
              <a:endCxn id="8" idx="3"/>
            </p:cNvCxnSpPr>
            <p:nvPr/>
          </p:nvCxnSpPr>
          <p:spPr bwMode="auto">
            <a:xfrm flipV="1">
              <a:off x="1100" y="1889"/>
              <a:ext cx="162" cy="30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11" idx="2"/>
              <a:endCxn id="9" idx="3"/>
            </p:cNvCxnSpPr>
            <p:nvPr/>
          </p:nvCxnSpPr>
          <p:spPr bwMode="auto">
            <a:xfrm rot="10800000">
              <a:off x="3446" y="1889"/>
              <a:ext cx="162" cy="30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10" idx="4"/>
              <a:endCxn id="9" idx="3"/>
            </p:cNvCxnSpPr>
            <p:nvPr/>
          </p:nvCxnSpPr>
          <p:spPr bwMode="auto">
            <a:xfrm flipV="1">
              <a:off x="3284" y="1889"/>
              <a:ext cx="162" cy="30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rot="5400000" flipH="1">
              <a:off x="2847" y="965"/>
              <a:ext cx="144" cy="1127"/>
            </a:xfrm>
            <a:prstGeom prst="bentConnector3">
              <a:avLst>
                <a:gd name="adj1" fmla="val 32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  <a:stCxn id="8" idx="0"/>
              <a:endCxn id="7" idx="3"/>
            </p:cNvCxnSpPr>
            <p:nvPr/>
          </p:nvCxnSpPr>
          <p:spPr bwMode="auto">
            <a:xfrm rot="16200000">
              <a:off x="1755" y="1000"/>
              <a:ext cx="144" cy="1057"/>
            </a:xfrm>
            <a:prstGeom prst="bentConnector3">
              <a:avLst>
                <a:gd name="adj1" fmla="val 32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2062"/>
            <p:cNvSpPr>
              <a:spLocks noChangeArrowheads="1"/>
            </p:cNvSpPr>
            <p:nvPr/>
          </p:nvSpPr>
          <p:spPr bwMode="auto">
            <a:xfrm>
              <a:off x="1940" y="116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Разрезы</a:t>
              </a:r>
            </a:p>
          </p:txBody>
        </p:sp>
        <p:sp>
          <p:nvSpPr>
            <p:cNvPr id="8" name="_s2063"/>
            <p:cNvSpPr>
              <a:spLocks noChangeArrowheads="1"/>
            </p:cNvSpPr>
            <p:nvPr/>
          </p:nvSpPr>
          <p:spPr bwMode="auto">
            <a:xfrm>
              <a:off x="848" y="160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Простые</a:t>
              </a:r>
            </a:p>
          </p:txBody>
        </p:sp>
        <p:sp>
          <p:nvSpPr>
            <p:cNvPr id="9" name="_s2064"/>
            <p:cNvSpPr>
              <a:spLocks noChangeArrowheads="1"/>
            </p:cNvSpPr>
            <p:nvPr/>
          </p:nvSpPr>
          <p:spPr bwMode="auto">
            <a:xfrm>
              <a:off x="3032" y="160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Сложные </a:t>
              </a:r>
            </a:p>
          </p:txBody>
        </p:sp>
        <p:sp>
          <p:nvSpPr>
            <p:cNvPr id="10" name="_s2065"/>
            <p:cNvSpPr>
              <a:spLocks noChangeArrowheads="1"/>
            </p:cNvSpPr>
            <p:nvPr/>
          </p:nvSpPr>
          <p:spPr bwMode="auto">
            <a:xfrm>
              <a:off x="2456" y="203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Ступенчатые </a:t>
              </a:r>
            </a:p>
          </p:txBody>
        </p:sp>
        <p:sp>
          <p:nvSpPr>
            <p:cNvPr id="11" name="_s2066"/>
            <p:cNvSpPr>
              <a:spLocks noChangeArrowheads="1"/>
            </p:cNvSpPr>
            <p:nvPr/>
          </p:nvSpPr>
          <p:spPr bwMode="auto">
            <a:xfrm>
              <a:off x="3608" y="2033"/>
              <a:ext cx="864" cy="289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Ломаные</a:t>
              </a:r>
            </a:p>
          </p:txBody>
        </p:sp>
        <p:sp>
          <p:nvSpPr>
            <p:cNvPr id="12" name="_s2067"/>
            <p:cNvSpPr>
              <a:spLocks noChangeArrowheads="1"/>
            </p:cNvSpPr>
            <p:nvPr/>
          </p:nvSpPr>
          <p:spPr bwMode="auto">
            <a:xfrm>
              <a:off x="272" y="203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ru-RU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Фронтальные</a:t>
              </a:r>
            </a:p>
          </p:txBody>
        </p:sp>
        <p:sp>
          <p:nvSpPr>
            <p:cNvPr id="13" name="_s2068"/>
            <p:cNvSpPr>
              <a:spLocks noChangeArrowheads="1"/>
            </p:cNvSpPr>
            <p:nvPr/>
          </p:nvSpPr>
          <p:spPr bwMode="auto">
            <a:xfrm>
              <a:off x="1424" y="2033"/>
              <a:ext cx="888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Профильные</a:t>
              </a:r>
            </a:p>
          </p:txBody>
        </p:sp>
        <p:sp>
          <p:nvSpPr>
            <p:cNvPr id="14" name="_s2069"/>
            <p:cNvSpPr>
              <a:spLocks noChangeArrowheads="1"/>
            </p:cNvSpPr>
            <p:nvPr/>
          </p:nvSpPr>
          <p:spPr bwMode="auto">
            <a:xfrm>
              <a:off x="272" y="246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Горизонтальные</a:t>
              </a:r>
            </a:p>
          </p:txBody>
        </p:sp>
        <p:sp>
          <p:nvSpPr>
            <p:cNvPr id="15" name="_s2070"/>
            <p:cNvSpPr>
              <a:spLocks noChangeArrowheads="1"/>
            </p:cNvSpPr>
            <p:nvPr/>
          </p:nvSpPr>
          <p:spPr bwMode="auto">
            <a:xfrm>
              <a:off x="1424" y="2466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Наклонные</a:t>
              </a:r>
            </a:p>
          </p:txBody>
        </p:sp>
        <p:sp>
          <p:nvSpPr>
            <p:cNvPr id="16" name="_s2071"/>
            <p:cNvSpPr>
              <a:spLocks noChangeArrowheads="1"/>
            </p:cNvSpPr>
            <p:nvPr/>
          </p:nvSpPr>
          <p:spPr bwMode="auto">
            <a:xfrm>
              <a:off x="273" y="2898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Местные</a:t>
              </a:r>
            </a:p>
          </p:txBody>
        </p: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31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Простые разрезы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1904256" cy="31508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Фронтальный разрез – изображение, полученное при мысленном рассечении детали секущей плоскостью, параллельной горизонтальной плоскости проекции, и состоящее из фигуры сечения и изображения части детали, расположенной за секущей плоскостью.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45" y="2500425"/>
            <a:ext cx="4475237" cy="30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256490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Часть детали, изображаемая</a:t>
            </a:r>
          </a:p>
          <a:p>
            <a:r>
              <a:rPr lang="ru-RU" sz="1200" dirty="0"/>
              <a:t>               при разрезе</a:t>
            </a: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5363567" y="2996952"/>
            <a:ext cx="9366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7971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Часть детали мысленно</a:t>
            </a:r>
          </a:p>
          <a:p>
            <a:r>
              <a:rPr lang="ru-RU" sz="1200" dirty="0"/>
              <a:t>            удаляемая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 flipV="1">
            <a:off x="5518531" y="4164458"/>
            <a:ext cx="792162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6874" y="5220745"/>
            <a:ext cx="1531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Секущая плоскость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 flipV="1">
            <a:off x="4906550" y="4428455"/>
            <a:ext cx="1590324" cy="9307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33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ПРОСТЫЕ РАЗРЕЗЫ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1832248" cy="32948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Профильный разрез – изображение, полученное при мысленном рассечении детали секущей плоскостью, параллельной профильной плоскости проекции, и состоящее из фигуры сечения и изображения части детали, расположенной за ней.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27470"/>
            <a:ext cx="424535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2361742"/>
            <a:ext cx="1758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Секущая плоскость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4355976" y="2515630"/>
            <a:ext cx="1512168" cy="6944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3648" y="46367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Часть детали,</a:t>
            </a:r>
          </a:p>
          <a:p>
            <a:r>
              <a:rPr lang="ru-RU" sz="1400" dirty="0"/>
              <a:t> изображаемая </a:t>
            </a:r>
          </a:p>
          <a:p>
            <a:r>
              <a:rPr lang="ru-RU" sz="1400" dirty="0"/>
              <a:t>  при разрезе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5003800" y="4142477"/>
            <a:ext cx="1008360" cy="798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1969" y="5229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Часть детали </a:t>
            </a:r>
          </a:p>
          <a:p>
            <a:r>
              <a:rPr lang="ru-RU" sz="1400" dirty="0"/>
              <a:t>мысленно удаляемая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4199345" y="4256954"/>
            <a:ext cx="1081087" cy="109485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76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1832248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Горизонтальный разрез – изображение, полученное при мысленном рассечении детали секущей плоскостью, параллельной горизонтальной плоскости проекций, и состоящее из фигуры сечения и изображения части детали, расположенной за секущей плоскостью.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2" y="1556792"/>
            <a:ext cx="5014972" cy="38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19168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Часть детали мысленно</a:t>
            </a:r>
          </a:p>
          <a:p>
            <a:r>
              <a:rPr lang="ru-RU" sz="1200" dirty="0"/>
              <a:t>           удаляемая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5076055" y="2147664"/>
            <a:ext cx="936104" cy="777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7684" y="4725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Часть детали, </a:t>
            </a:r>
          </a:p>
          <a:p>
            <a:r>
              <a:rPr lang="ru-RU" sz="1200" dirty="0"/>
              <a:t>изображаемая при разрезе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932040" y="3933056"/>
            <a:ext cx="935038" cy="86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1477" y="5168126"/>
            <a:ext cx="1531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Секущая плоскость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3995935" y="3644899"/>
            <a:ext cx="1080119" cy="15419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5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1472208" cy="35283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Наклонными называются разрезы, образованные секущими плоскостями, составляющими с горизонтальной плоскостью проекций угол, отличный от прямого.</a:t>
            </a: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96176"/>
            <a:ext cx="2386713" cy="43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5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1688232" cy="31508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Разрез, служащий для выявления формы предмета лишь в отдельном ограниченном месте, называется местным и ограничивается на виде сплошной волнистой линией.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3166567" cy="3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2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/>
          <a:lstStyle/>
          <a:p>
            <a:r>
              <a:rPr lang="ru-RU" dirty="0"/>
              <a:t>Сложные разрезы.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6400800" cy="3048001"/>
          </a:xfrm>
        </p:spPr>
        <p:txBody>
          <a:bodyPr/>
          <a:lstStyle/>
          <a:p>
            <a:r>
              <a:rPr lang="ru-RU" dirty="0"/>
              <a:t>Сложными называются разрезы, получаемые с помощью двух и более секущих плоскостей.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068960"/>
            <a:ext cx="165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Ступенчатыми разрезами называются разрезы, выполненные несколькими параллельными секущими плоскостями.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12885"/>
            <a:ext cx="2267347" cy="262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28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1688232" cy="2214736"/>
          </a:xfrm>
        </p:spPr>
        <p:txBody>
          <a:bodyPr>
            <a:normAutofit fontScale="70000" lnSpcReduction="20000"/>
          </a:bodyPr>
          <a:lstStyle/>
          <a:p>
            <a:r>
              <a:rPr lang="ru-RU" sz="1700" dirty="0"/>
              <a:t>Ломаными называются разрезы, полученные от рассечения предмета не параллельными, а пересекающимися плоскостями.</a:t>
            </a:r>
          </a:p>
          <a:p>
            <a:endParaRPr lang="ru-RU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2435940" cy="272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67412" y="2276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Линия пересечения </a:t>
            </a:r>
          </a:p>
          <a:p>
            <a:r>
              <a:rPr lang="ru-RU" sz="1200" dirty="0"/>
              <a:t>секущих плоскостей</a:t>
            </a: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H="1">
            <a:off x="5035612" y="2600722"/>
            <a:ext cx="466326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9908" y="28529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Фронтальная секущая </a:t>
            </a:r>
          </a:p>
          <a:p>
            <a:r>
              <a:rPr lang="ru-RU" sz="1200" dirty="0"/>
              <a:t>          плоскость</a:t>
            </a: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>
            <a:off x="5580111" y="3083768"/>
            <a:ext cx="129654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7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Чертежный шрифт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949280"/>
            <a:ext cx="6400800" cy="762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86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832648" cy="4374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64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Начертание прописных букв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040560" cy="3780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849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Начертание строчных букв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313641" cy="3232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4745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построения буквы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586037"/>
            <a:ext cx="620077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36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139442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401507" cy="3641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77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153</TotalTime>
  <Words>461</Words>
  <Application>Microsoft Office PowerPoint</Application>
  <PresentationFormat>Экран (4:3)</PresentationFormat>
  <Paragraphs>67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Constantia</vt:lpstr>
      <vt:lpstr>Garamond</vt:lpstr>
      <vt:lpstr>Times New Roman</vt:lpstr>
      <vt:lpstr>Wingdings</vt:lpstr>
      <vt:lpstr>Кутюр</vt:lpstr>
      <vt:lpstr>                                                       МИНИСТЕРСТВО ОБРАЗОВАНИЯ И НАУКИ КРАСНОДАРСКОГО КРАЯ Государственное автономное профессиональное образовательное учреждение Краснодарского края «НОВОРОССИЙСКИЙ КОЛЛЕДЖ СТРОИТЕЛЬСТВА И ЭКОНОМИКИ» (ГАПОУ КК «НКСЭ)   Презентация по дисциплине «Инженерная графика»            НКСЭ</vt:lpstr>
      <vt:lpstr>Содержание</vt:lpstr>
      <vt:lpstr>Чертежный шрифт</vt:lpstr>
      <vt:lpstr>Презентация PowerPoint</vt:lpstr>
      <vt:lpstr>Начертание прописных букв</vt:lpstr>
      <vt:lpstr>Начертание строчных букв</vt:lpstr>
      <vt:lpstr>Пример построения буквы</vt:lpstr>
      <vt:lpstr>Сопряжения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Сопряжения двух сторон прямого, острого и тупого углов с дугой</vt:lpstr>
      <vt:lpstr>Сопряжение дуги окружности с прямой линией</vt:lpstr>
      <vt:lpstr>Смешанное сопряжение</vt:lpstr>
      <vt:lpstr>виды</vt:lpstr>
      <vt:lpstr>Системы расположения изображений</vt:lpstr>
      <vt:lpstr>Местные виды</vt:lpstr>
      <vt:lpstr>Дополнительные виды</vt:lpstr>
      <vt:lpstr>Правила оформления видов на чертеже</vt:lpstr>
      <vt:lpstr>разрезы</vt:lpstr>
      <vt:lpstr>Презентация PowerPoint</vt:lpstr>
      <vt:lpstr>Простые разрезы</vt:lpstr>
      <vt:lpstr>ПРОСТЫЕ РАЗРЕЗЫ </vt:lpstr>
      <vt:lpstr>Презентация PowerPoint</vt:lpstr>
      <vt:lpstr>Презентация PowerPoint</vt:lpstr>
      <vt:lpstr>Презентация PowerPoint</vt:lpstr>
      <vt:lpstr>Сложные разрезы.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инженерной графике</dc:title>
  <dc:creator>Пользователь</dc:creator>
  <cp:lastModifiedBy>Черноярова Марина Николаевна</cp:lastModifiedBy>
  <cp:revision>13</cp:revision>
  <dcterms:created xsi:type="dcterms:W3CDTF">2013-12-06T15:30:58Z</dcterms:created>
  <dcterms:modified xsi:type="dcterms:W3CDTF">2021-09-30T06:09:28Z</dcterms:modified>
</cp:coreProperties>
</file>