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4" r:id="rId5"/>
  </p:sldMasterIdLst>
  <p:sldIdLst>
    <p:sldId id="256" r:id="rId6"/>
    <p:sldId id="258" r:id="rId7"/>
    <p:sldId id="294" r:id="rId8"/>
    <p:sldId id="260" r:id="rId9"/>
    <p:sldId id="261" r:id="rId10"/>
    <p:sldId id="259" r:id="rId11"/>
    <p:sldId id="263" r:id="rId12"/>
    <p:sldId id="264" r:id="rId13"/>
    <p:sldId id="266" r:id="rId14"/>
    <p:sldId id="308" r:id="rId15"/>
    <p:sldId id="291" r:id="rId16"/>
    <p:sldId id="309" r:id="rId17"/>
    <p:sldId id="269" r:id="rId18"/>
    <p:sldId id="268" r:id="rId19"/>
    <p:sldId id="313" r:id="rId20"/>
    <p:sldId id="281" r:id="rId21"/>
    <p:sldId id="315" r:id="rId22"/>
    <p:sldId id="314" r:id="rId23"/>
    <p:sldId id="31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21392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5547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57821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4C38B64D-D362-4CA4-8736-38353BB03FF8}" type="datetimeFigureOut">
              <a:rPr lang="ru-RU" smtClean="0">
                <a:solidFill>
                  <a:prstClr val="white"/>
                </a:solidFill>
              </a:rPr>
              <a:pPr/>
              <a:t>10.06.2020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B6E7191-DA45-4EAD-BD11-F67812774D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53944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4C38B64D-D362-4CA4-8736-38353BB03FF8}" type="datetimeFigureOut">
              <a:rPr lang="ru-RU" smtClean="0">
                <a:solidFill>
                  <a:prstClr val="white"/>
                </a:solidFill>
              </a:rPr>
              <a:pPr/>
              <a:t>10.06.2020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E7191-DA45-4EAD-BD11-F67812774D56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5866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4C38B64D-D362-4CA4-8736-38353BB03FF8}" type="datetimeFigureOut">
              <a:rPr lang="ru-RU" smtClean="0">
                <a:solidFill>
                  <a:prstClr val="white"/>
                </a:solidFill>
              </a:rPr>
              <a:pPr/>
              <a:t>10.06.2020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B6E7191-DA45-4EAD-BD11-F67812774D56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28215719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C38B64D-D362-4CA4-8736-38353BB03FF8}" type="datetimeFigureOut">
              <a:rPr lang="ru-RU" smtClean="0">
                <a:solidFill>
                  <a:prstClr val="white"/>
                </a:solidFill>
              </a:rPr>
              <a:pPr/>
              <a:t>10.06.2020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B6E7191-DA45-4EAD-BD11-F67812774D56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8365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4C38B64D-D362-4CA4-8736-38353BB03FF8}" type="datetimeFigureOut">
              <a:rPr lang="ru-RU" smtClean="0">
                <a:solidFill>
                  <a:prstClr val="white"/>
                </a:solidFill>
              </a:rPr>
              <a:pPr/>
              <a:t>10.06.2020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B6E7191-DA45-4EAD-BD11-F67812774D56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66759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8B64D-D362-4CA4-8736-38353BB03FF8}" type="datetimeFigureOut">
              <a:rPr lang="ru-RU" smtClean="0">
                <a:solidFill>
                  <a:prstClr val="white"/>
                </a:solidFill>
              </a:rPr>
              <a:pPr/>
              <a:t>10.06.2020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E7191-DA45-4EAD-BD11-F67812774D56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6111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C38B64D-D362-4CA4-8736-38353BB03FF8}" type="datetimeFigureOut">
              <a:rPr lang="ru-RU" smtClean="0">
                <a:solidFill>
                  <a:prstClr val="white"/>
                </a:solidFill>
              </a:rPr>
              <a:pPr/>
              <a:t>10.06.2020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B6E7191-DA45-4EAD-BD11-F67812774D56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57930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4C38B64D-D362-4CA4-8736-38353BB03FF8}" type="datetimeFigureOut">
              <a:rPr lang="ru-RU" smtClean="0">
                <a:solidFill>
                  <a:prstClr val="white"/>
                </a:solidFill>
              </a:rPr>
              <a:pPr/>
              <a:t>10.06.2020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B6E7191-DA45-4EAD-BD11-F67812774D56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86229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896557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4C38B64D-D362-4CA4-8736-38353BB03FF8}" type="datetimeFigureOut">
              <a:rPr lang="ru-RU" smtClean="0">
                <a:solidFill>
                  <a:prstClr val="white"/>
                </a:solidFill>
              </a:rPr>
              <a:pPr/>
              <a:t>10.06.2020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B6E7191-DA45-4EAD-BD11-F67812774D56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51749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8B64D-D362-4CA4-8736-38353BB03FF8}" type="datetimeFigureOut">
              <a:rPr lang="ru-RU" smtClean="0">
                <a:solidFill>
                  <a:prstClr val="white"/>
                </a:solidFill>
              </a:rPr>
              <a:pPr/>
              <a:t>10.06.2020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E7191-DA45-4EAD-BD11-F67812774D56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37619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8B64D-D362-4CA4-8736-38353BB03FF8}" type="datetimeFigureOut">
              <a:rPr lang="ru-RU" smtClean="0">
                <a:solidFill>
                  <a:prstClr val="white"/>
                </a:solidFill>
              </a:rPr>
              <a:pPr/>
              <a:t>10.06.2020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E7191-DA45-4EAD-BD11-F67812774D56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6515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92550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12929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64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13121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71109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6156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91044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78533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4C38B64D-D362-4CA4-8736-38353BB03FF8}" type="datetimeFigureOut">
              <a:rPr lang="ru-RU" smtClean="0">
                <a:solidFill>
                  <a:prstClr val="white"/>
                </a:solidFill>
              </a:rPr>
              <a:pPr/>
              <a:t>10.06.2020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B6E7191-DA45-4EAD-BD11-F67812774D56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61079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14290"/>
            <a:ext cx="6781800" cy="292895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700" dirty="0" smtClean="0"/>
              <a:t>Тема: Фермы. Области применения ферм</a:t>
            </a:r>
            <a:br>
              <a:rPr lang="ru-RU" sz="2700" dirty="0" smtClean="0"/>
            </a:br>
            <a:r>
              <a:rPr lang="ru-RU" sz="2400" b="1" dirty="0" smtClean="0"/>
              <a:t>Цель: </a:t>
            </a:r>
            <a:r>
              <a:rPr lang="ru-RU" sz="2400" dirty="0" smtClean="0"/>
              <a:t>Познакомиться с конструкциями ферм и областью их применения</a:t>
            </a:r>
            <a:br>
              <a:rPr lang="ru-RU" sz="2400" dirty="0" smtClean="0"/>
            </a:br>
            <a:r>
              <a:rPr lang="ru-RU" sz="2400" b="1" dirty="0" smtClean="0"/>
              <a:t>Задача:</a:t>
            </a:r>
            <a:r>
              <a:rPr lang="ru-RU" sz="2400" dirty="0" smtClean="0"/>
              <a:t> Поэтапное изучение темы 2.11 «Основы расчета и конструирования элементов несущего здания»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для специальности 07.02.01 «Архитектура»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700" dirty="0"/>
          </a:p>
        </p:txBody>
      </p:sp>
      <p:pic>
        <p:nvPicPr>
          <p:cNvPr id="7" name="Рисунок 6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4" y="3571876"/>
            <a:ext cx="4214842" cy="24572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77373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95250"/>
            <a:ext cx="8886825" cy="666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99904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/>
          </a:bodyPr>
          <a:lstStyle/>
          <a:p>
            <a:r>
              <a:rPr lang="ru-RU" dirty="0"/>
              <a:t>Основными достоинствами стальных конструкций являются :</a:t>
            </a:r>
          </a:p>
          <a:p>
            <a:endParaRPr lang="ru-RU" dirty="0"/>
          </a:p>
          <a:p>
            <a:pPr>
              <a:buFont typeface="Wingdings" pitchFamily="2" charset="2"/>
              <a:buChar char="v"/>
            </a:pPr>
            <a:r>
              <a:rPr lang="ru-RU" dirty="0"/>
              <a:t>надежность;</a:t>
            </a:r>
          </a:p>
          <a:p>
            <a:pPr>
              <a:buFont typeface="Wingdings" pitchFamily="2" charset="2"/>
              <a:buChar char="v"/>
            </a:pPr>
            <a:r>
              <a:rPr lang="ru-RU" dirty="0"/>
              <a:t>легкость;</a:t>
            </a:r>
          </a:p>
          <a:p>
            <a:pPr>
              <a:buFont typeface="Wingdings" pitchFamily="2" charset="2"/>
              <a:buChar char="v"/>
            </a:pPr>
            <a:r>
              <a:rPr lang="ru-RU" dirty="0" err="1"/>
              <a:t>индустриальность</a:t>
            </a:r>
            <a:r>
              <a:rPr lang="ru-RU" dirty="0"/>
              <a:t>; </a:t>
            </a:r>
          </a:p>
          <a:p>
            <a:pPr>
              <a:buFont typeface="Wingdings" pitchFamily="2" charset="2"/>
              <a:buChar char="v"/>
            </a:pPr>
            <a:r>
              <a:rPr lang="ru-RU" dirty="0"/>
              <a:t>возможность ремонта и реконструкции;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99592" y="332656"/>
            <a:ext cx="7344816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СТАЛЬНЫЕ  ФЕРМЫ</a:t>
            </a:r>
          </a:p>
        </p:txBody>
      </p:sp>
    </p:spTree>
    <p:extLst>
      <p:ext uri="{BB962C8B-B14F-4D97-AF65-F5344CB8AC3E}">
        <p14:creationId xmlns="" xmlns:p14="http://schemas.microsoft.com/office/powerpoint/2010/main" val="3293933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95250"/>
            <a:ext cx="8886825" cy="666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97666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404664"/>
            <a:ext cx="5904656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Стержневые элементы стальных ферм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980728"/>
            <a:ext cx="7920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	Стальные фермы проектируют из элементов, имеющих различные сечения: трубчатые, из парных уголков, </a:t>
            </a:r>
            <a:r>
              <a:rPr lang="ru-RU" sz="2400" dirty="0" err="1"/>
              <a:t>двутавров</a:t>
            </a:r>
            <a:r>
              <a:rPr lang="ru-RU" sz="2400" dirty="0"/>
              <a:t>, швеллеров, труб (круглым, квадратным, прямоугольным сечением).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66412"/>
            <a:ext cx="5005387" cy="389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940152" y="3236946"/>
            <a:ext cx="30243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Типы сечений стальных ферм: а) трубчатые; б) прямоугольное гнуто-замкнутое; </a:t>
            </a:r>
            <a:r>
              <a:rPr lang="ru-RU" dirty="0" err="1"/>
              <a:t>в,г,д,е</a:t>
            </a:r>
            <a:r>
              <a:rPr lang="ru-RU" dirty="0"/>
              <a:t>) из парных уголков; ж) из одиночных уголков; и) из </a:t>
            </a:r>
            <a:r>
              <a:rPr lang="ru-RU" dirty="0" err="1"/>
              <a:t>тавров</a:t>
            </a:r>
            <a:r>
              <a:rPr lang="ru-RU" dirty="0"/>
              <a:t> - для поясов ферм;  </a:t>
            </a:r>
            <a:r>
              <a:rPr lang="ru-RU" dirty="0" err="1"/>
              <a:t>к,л</a:t>
            </a:r>
            <a:r>
              <a:rPr lang="ru-RU" dirty="0"/>
              <a:t>) то же, из </a:t>
            </a:r>
            <a:r>
              <a:rPr lang="ru-RU" dirty="0" err="1"/>
              <a:t>двутавра</a:t>
            </a:r>
            <a:r>
              <a:rPr lang="ru-RU" dirty="0"/>
              <a:t> или двух швеллеров</a:t>
            </a:r>
          </a:p>
        </p:txBody>
      </p:sp>
    </p:spTree>
    <p:extLst>
      <p:ext uri="{BB962C8B-B14F-4D97-AF65-F5344CB8AC3E}">
        <p14:creationId xmlns="" xmlns:p14="http://schemas.microsoft.com/office/powerpoint/2010/main" val="809233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400" i="1" dirty="0"/>
              <a:t>Деревянные фермы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04864"/>
            <a:ext cx="8890649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269347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56976"/>
            <a:ext cx="448627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64088" y="692696"/>
            <a:ext cx="3779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prstClr val="black"/>
                </a:solidFill>
              </a:rPr>
              <a:t>Типы деревянных ферм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64088" y="2708920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prstClr val="black"/>
                </a:solidFill>
              </a:rPr>
              <a:t>К основным достоинствам </a:t>
            </a:r>
            <a:r>
              <a:rPr lang="ru-RU" dirty="0">
                <a:solidFill>
                  <a:prstClr val="black"/>
                </a:solidFill>
              </a:rPr>
              <a:t>деревянных ферм можно отнести: - малая масса;</a:t>
            </a:r>
          </a:p>
          <a:p>
            <a:r>
              <a:rPr lang="ru-RU" dirty="0">
                <a:solidFill>
                  <a:prstClr val="black"/>
                </a:solidFill>
              </a:rPr>
              <a:t>- относительно низкая стоимость. </a:t>
            </a:r>
          </a:p>
        </p:txBody>
      </p:sp>
    </p:spTree>
    <p:extLst>
      <p:ext uri="{BB962C8B-B14F-4D97-AF65-F5344CB8AC3E}">
        <p14:creationId xmlns="" xmlns:p14="http://schemas.microsoft.com/office/powerpoint/2010/main" val="7221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91680" y="245839"/>
            <a:ext cx="655272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i="1" dirty="0"/>
              <a:t>Примеры применения деревянных ферм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5301208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	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482A5F2B-7AB0-4F9B-87B6-F546FD53D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620" y="1204356"/>
            <a:ext cx="7896775" cy="360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1BCC864-7359-4B16-B3A4-185D3CFA2C99}"/>
              </a:ext>
            </a:extLst>
          </p:cNvPr>
          <p:cNvSpPr txBox="1"/>
          <p:nvPr/>
        </p:nvSpPr>
        <p:spPr>
          <a:xfrm>
            <a:off x="1691680" y="567054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Клееная  деревянная  ферма  с  ломанным нижнем поясом </a:t>
            </a:r>
          </a:p>
        </p:txBody>
      </p:sp>
    </p:spTree>
    <p:extLst>
      <p:ext uri="{BB962C8B-B14F-4D97-AF65-F5344CB8AC3E}">
        <p14:creationId xmlns="" xmlns:p14="http://schemas.microsoft.com/office/powerpoint/2010/main" val="38916619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19B91566-9F69-4B35-AA4C-94B7808DA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4519881"/>
            <a:ext cx="3667200" cy="2160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4636C0F5-9FB8-4EA4-BF45-58BA39EDB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88639"/>
            <a:ext cx="7934325" cy="41433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18ED00F-EA37-4D9A-B9B0-25E8A3D7B84D}"/>
              </a:ext>
            </a:extLst>
          </p:cNvPr>
          <p:cNvSpPr txBox="1"/>
          <p:nvPr/>
        </p:nvSpPr>
        <p:spPr>
          <a:xfrm>
            <a:off x="5721148" y="4699868"/>
            <a:ext cx="3082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А) Деревянная ферма</a:t>
            </a:r>
          </a:p>
          <a:p>
            <a:r>
              <a:rPr lang="ru-RU" dirty="0"/>
              <a:t>Б) Узлы фермы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2C1F008-57CD-4622-8A5A-2455156700FA}"/>
              </a:ext>
            </a:extLst>
          </p:cNvPr>
          <p:cNvSpPr txBox="1"/>
          <p:nvPr/>
        </p:nvSpPr>
        <p:spPr>
          <a:xfrm>
            <a:off x="107504" y="33265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51B7682-ABBA-44E1-88C4-E5D5689FD84B}"/>
              </a:ext>
            </a:extLst>
          </p:cNvPr>
          <p:cNvSpPr txBox="1"/>
          <p:nvPr/>
        </p:nvSpPr>
        <p:spPr>
          <a:xfrm>
            <a:off x="251520" y="469986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Б)</a:t>
            </a:r>
          </a:p>
        </p:txBody>
      </p:sp>
    </p:spTree>
    <p:extLst>
      <p:ext uri="{BB962C8B-B14F-4D97-AF65-F5344CB8AC3E}">
        <p14:creationId xmlns="" xmlns:p14="http://schemas.microsoft.com/office/powerpoint/2010/main" val="41947833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9383"/>
          <a:stretch/>
        </p:blipFill>
        <p:spPr bwMode="auto">
          <a:xfrm>
            <a:off x="251520" y="980728"/>
            <a:ext cx="8706927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63688" y="188640"/>
            <a:ext cx="561662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prstClr val="white"/>
                </a:solidFill>
              </a:rPr>
              <a:t>Схемы линзообразных ферм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91680" y="4869160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>
                <a:solidFill>
                  <a:prstClr val="black"/>
                </a:solidFill>
              </a:rPr>
              <a:t>Клеено</a:t>
            </a:r>
            <a:r>
              <a:rPr lang="ru-RU" dirty="0">
                <a:solidFill>
                  <a:prstClr val="black"/>
                </a:solidFill>
              </a:rPr>
              <a:t>-деревянные фермы</a:t>
            </a:r>
          </a:p>
        </p:txBody>
      </p:sp>
    </p:spTree>
    <p:extLst>
      <p:ext uri="{BB962C8B-B14F-4D97-AF65-F5344CB8AC3E}">
        <p14:creationId xmlns="" xmlns:p14="http://schemas.microsoft.com/office/powerpoint/2010/main" val="12600372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11684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/>
              <a:t>ВОПРОСЫ ДЛЯ САМОКОНТРОЛЯ: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1. Область применения железобетонных ферм</a:t>
            </a:r>
            <a:br>
              <a:rPr lang="ru-RU" sz="2000" dirty="0" smtClean="0"/>
            </a:br>
            <a:r>
              <a:rPr lang="ru-RU" sz="2000" dirty="0" smtClean="0"/>
              <a:t> 2. Область применения стальных ферм</a:t>
            </a:r>
            <a:br>
              <a:rPr lang="ru-RU" sz="2000" dirty="0" smtClean="0"/>
            </a:br>
            <a:r>
              <a:rPr lang="ru-RU" sz="2000" dirty="0" smtClean="0"/>
              <a:t> 3. Область применения деревянных ферм</a:t>
            </a:r>
            <a:r>
              <a:rPr lang="ru-RU" sz="1800" b="1" dirty="0" smtClean="0"/>
              <a:t> </a:t>
            </a:r>
            <a:br>
              <a:rPr lang="ru-RU" sz="1800" b="1" dirty="0" smtClean="0"/>
            </a:br>
            <a:r>
              <a:rPr lang="ru-RU" sz="1800" b="1" dirty="0" smtClean="0"/>
              <a:t>Литература:</a:t>
            </a:r>
            <a:br>
              <a:rPr lang="ru-RU" sz="1800" b="1" dirty="0" smtClean="0"/>
            </a:br>
            <a:r>
              <a:rPr lang="ru-RU" sz="1800" dirty="0" smtClean="0"/>
              <a:t>1. </a:t>
            </a:r>
            <a:r>
              <a:rPr lang="ru-RU" sz="1600" dirty="0" err="1" smtClean="0"/>
              <a:t>Плешивцев</a:t>
            </a:r>
            <a:r>
              <a:rPr lang="ru-RU" sz="1600" dirty="0" smtClean="0"/>
              <a:t> А.А. Основы архитектуры и строительные конструкции [Электронный ресурс]: учебное пособие/ </a:t>
            </a:r>
            <a:r>
              <a:rPr lang="ru-RU" sz="1600" dirty="0" err="1" smtClean="0"/>
              <a:t>Плешивцев</a:t>
            </a:r>
            <a:r>
              <a:rPr lang="ru-RU" sz="1600" dirty="0" smtClean="0"/>
              <a:t> А.А.— Электрон. текстовые данные.— Москва: Московский государственный строительный университет, Ай Пи Эр </a:t>
            </a:r>
            <a:r>
              <a:rPr lang="ru-RU" sz="1600" dirty="0" err="1" smtClean="0"/>
              <a:t>Медиа</a:t>
            </a:r>
            <a:r>
              <a:rPr lang="ru-RU" sz="1600" dirty="0" smtClean="0"/>
              <a:t>, ЭБС АСВ, 2015.— 105 </a:t>
            </a:r>
            <a:r>
              <a:rPr lang="ru-RU" sz="1600" dirty="0" err="1" smtClean="0"/>
              <a:t>c</a:t>
            </a:r>
            <a:r>
              <a:rPr lang="ru-RU" sz="1600" dirty="0" smtClean="0"/>
              <a:t>.— Режим доступа: http://www.iprbookshop.ru/30765.html.— ЭБС «</a:t>
            </a:r>
            <a:r>
              <a:rPr lang="ru-RU" sz="1600" dirty="0" err="1" smtClean="0"/>
              <a:t>IPRbooks</a:t>
            </a:r>
            <a:r>
              <a:rPr lang="ru-RU" sz="1600" dirty="0" smtClean="0"/>
              <a:t>»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64096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Book Antiqua" pitchFamily="18" charset="0"/>
              </a:rPr>
              <a:t>	</a:t>
            </a:r>
            <a:r>
              <a:rPr lang="ru-RU" sz="2400" b="1" dirty="0" smtClean="0">
                <a:latin typeface="Book Antiqua" pitchFamily="18" charset="0"/>
              </a:rPr>
              <a:t>План:</a:t>
            </a:r>
          </a:p>
          <a:p>
            <a:pPr marL="457200" indent="-457200" algn="just">
              <a:buAutoNum type="arabicPeriod"/>
            </a:pPr>
            <a:r>
              <a:rPr lang="ru-RU" sz="2400" b="1" dirty="0" smtClean="0">
                <a:latin typeface="Book Antiqua" pitchFamily="18" charset="0"/>
              </a:rPr>
              <a:t>Ферма, элементы ферм</a:t>
            </a:r>
          </a:p>
          <a:p>
            <a:pPr marL="457200" indent="-457200" algn="just">
              <a:buAutoNum type="arabicPeriod"/>
            </a:pPr>
            <a:r>
              <a:rPr lang="ru-RU" sz="2400" b="1" dirty="0" smtClean="0">
                <a:latin typeface="Book Antiqua" pitchFamily="18" charset="0"/>
              </a:rPr>
              <a:t>Классификация ферм</a:t>
            </a:r>
          </a:p>
          <a:p>
            <a:pPr algn="ctr"/>
            <a:r>
              <a:rPr lang="ru-RU" sz="2400" b="1" dirty="0" smtClean="0">
                <a:latin typeface="Book Antiqua" pitchFamily="18" charset="0"/>
              </a:rPr>
              <a:t>1.Ферма, элементы ферм</a:t>
            </a:r>
            <a:endParaRPr lang="ru-RU" dirty="0" smtClean="0">
              <a:latin typeface="Book Antiqua" pitchFamily="18" charset="0"/>
            </a:endParaRPr>
          </a:p>
          <a:p>
            <a:pPr algn="just"/>
            <a:r>
              <a:rPr lang="ru-RU" dirty="0" smtClean="0">
                <a:latin typeface="Book Antiqua" pitchFamily="18" charset="0"/>
              </a:rPr>
              <a:t>Ферма- решетчатая </a:t>
            </a:r>
            <a:r>
              <a:rPr lang="ru-RU" dirty="0">
                <a:latin typeface="Book Antiqua" pitchFamily="18" charset="0"/>
              </a:rPr>
              <a:t>конструкции, состоящая из прямолинейных элементов (стержней), сохраняющая геометрическую неизменяемость и соединенных  шарнирными узлами. </a:t>
            </a:r>
          </a:p>
          <a:p>
            <a:pPr algn="just"/>
            <a:r>
              <a:rPr lang="ru-RU" dirty="0">
                <a:latin typeface="Book Antiqua" pitchFamily="18" charset="0"/>
              </a:rPr>
              <a:t>	Применяют фермы при строительстве общественных и промышленных зданий пролетом более 18 метров с плоским или скатным покрытием. Типовые фермы имеют пролеты 18 м, 24 м, 30 м, 36 м при шаге колонн 6 и 12 метров.</a:t>
            </a:r>
          </a:p>
          <a:p>
            <a:pPr algn="ctr"/>
            <a:r>
              <a:rPr lang="ru-RU" b="1" dirty="0" smtClean="0">
                <a:latin typeface="Book Antiqua" pitchFamily="18" charset="0"/>
              </a:rPr>
              <a:t>Достоинства </a:t>
            </a:r>
            <a:r>
              <a:rPr lang="ru-RU" b="1" dirty="0">
                <a:latin typeface="Book Antiqua" pitchFamily="18" charset="0"/>
              </a:rPr>
              <a:t>ферм:</a:t>
            </a:r>
          </a:p>
          <a:p>
            <a:pPr marL="342900" indent="-342900" algn="just">
              <a:buAutoNum type="arabicPeriod"/>
            </a:pPr>
            <a:r>
              <a:rPr lang="ru-RU" dirty="0">
                <a:latin typeface="Book Antiqua" pitchFamily="18" charset="0"/>
              </a:rPr>
              <a:t>Перекрывают пролеты более 18 метров.</a:t>
            </a:r>
          </a:p>
          <a:p>
            <a:pPr marL="342900" indent="-342900" algn="just">
              <a:buAutoNum type="arabicPeriod"/>
            </a:pPr>
            <a:r>
              <a:rPr lang="ru-RU" dirty="0">
                <a:latin typeface="Book Antiqua" pitchFamily="18" charset="0"/>
              </a:rPr>
              <a:t>Позволяют снизить массу покрытия на 30-40% по сравнению с балками.</a:t>
            </a:r>
          </a:p>
          <a:p>
            <a:pPr marL="342900" indent="-342900" algn="just">
              <a:buAutoNum type="arabicPeriod"/>
            </a:pPr>
            <a:r>
              <a:rPr lang="ru-RU" dirty="0">
                <a:latin typeface="Book Antiqua" pitchFamily="18" charset="0"/>
              </a:rPr>
              <a:t>При пролетах 24 метра и более экономичны по расходу материала. </a:t>
            </a:r>
          </a:p>
          <a:p>
            <a:pPr algn="ctr"/>
            <a:endParaRPr lang="ru-RU" dirty="0">
              <a:latin typeface="Book Antiqua" pitchFamily="18" charset="0"/>
            </a:endParaRPr>
          </a:p>
          <a:p>
            <a:pPr algn="ctr"/>
            <a:r>
              <a:rPr lang="ru-RU" b="1" dirty="0">
                <a:latin typeface="Book Antiqua" pitchFamily="18" charset="0"/>
              </a:rPr>
              <a:t>Недостатки ферм:</a:t>
            </a:r>
          </a:p>
          <a:p>
            <a:pPr marL="342900" indent="-342900" algn="just">
              <a:buAutoNum type="arabicPeriod"/>
            </a:pPr>
            <a:r>
              <a:rPr lang="ru-RU" dirty="0">
                <a:latin typeface="Book Antiqua" pitchFamily="18" charset="0"/>
              </a:rPr>
              <a:t>Трудоемки в изготовлении.</a:t>
            </a:r>
          </a:p>
          <a:p>
            <a:pPr algn="just"/>
            <a:r>
              <a:rPr lang="ru-RU" dirty="0" smtClean="0">
                <a:latin typeface="Book Antiqua" pitchFamily="18" charset="0"/>
              </a:rPr>
              <a:t>	В </a:t>
            </a:r>
            <a:r>
              <a:rPr lang="ru-RU" dirty="0">
                <a:latin typeface="Book Antiqua" pitchFamily="18" charset="0"/>
              </a:rPr>
              <a:t>раскосных фермах стержни работают на осевое растяжение и сжатие.  В безраскосных фермах стержни работают на внецентренное сжатие и внецентренное растяжение.</a:t>
            </a:r>
          </a:p>
        </p:txBody>
      </p:sp>
    </p:spTree>
    <p:extLst>
      <p:ext uri="{BB962C8B-B14F-4D97-AF65-F5344CB8AC3E}">
        <p14:creationId xmlns="" xmlns:p14="http://schemas.microsoft.com/office/powerpoint/2010/main" val="2354594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621" t="21072" r="17618" b="11357"/>
          <a:stretch/>
        </p:blipFill>
        <p:spPr bwMode="auto">
          <a:xfrm>
            <a:off x="468959" y="1772816"/>
            <a:ext cx="8088924" cy="1946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188640"/>
            <a:ext cx="7200800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i="1" dirty="0">
                <a:solidFill>
                  <a:prstClr val="black"/>
                </a:solidFill>
              </a:rPr>
              <a:t>ЭЛЕМЕНТЫ  ФЕРМЫ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5220072" y="1412776"/>
            <a:ext cx="360040" cy="5040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580112" y="1412776"/>
            <a:ext cx="72008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688124" y="951111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</a:rPr>
              <a:t>2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2051720" y="2852937"/>
            <a:ext cx="576064" cy="115212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1547664" y="4005064"/>
            <a:ext cx="50405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547664" y="3645024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20" name="Прямая со стрелкой 19"/>
          <p:cNvCxnSpPr/>
          <p:nvPr/>
        </p:nvCxnSpPr>
        <p:spPr>
          <a:xfrm flipH="1">
            <a:off x="2483768" y="1181943"/>
            <a:ext cx="288032" cy="102292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771800" y="1181943"/>
            <a:ext cx="57606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771800" y="764704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</a:rPr>
              <a:t>4</a:t>
            </a:r>
          </a:p>
        </p:txBody>
      </p:sp>
      <p:cxnSp>
        <p:nvCxnSpPr>
          <p:cNvPr id="28" name="Прямая со стрелкой 27"/>
          <p:cNvCxnSpPr/>
          <p:nvPr/>
        </p:nvCxnSpPr>
        <p:spPr>
          <a:xfrm flipH="1">
            <a:off x="6588224" y="1412776"/>
            <a:ext cx="720080" cy="86409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7308304" y="1412776"/>
            <a:ext cx="64807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452320" y="951111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1024" name="TextBox 1023"/>
          <p:cNvSpPr txBox="1"/>
          <p:nvPr/>
        </p:nvSpPr>
        <p:spPr>
          <a:xfrm>
            <a:off x="971600" y="4437112"/>
            <a:ext cx="72728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</a:rPr>
              <a:t>1 – нижний пояс</a:t>
            </a:r>
          </a:p>
          <a:p>
            <a:r>
              <a:rPr lang="ru-RU" sz="2000" dirty="0">
                <a:solidFill>
                  <a:prstClr val="black"/>
                </a:solidFill>
              </a:rPr>
              <a:t>2 – верхний пояс</a:t>
            </a:r>
          </a:p>
          <a:p>
            <a:r>
              <a:rPr lang="ru-RU" sz="2000" dirty="0">
                <a:solidFill>
                  <a:prstClr val="black"/>
                </a:solidFill>
              </a:rPr>
              <a:t>3 – стока</a:t>
            </a:r>
          </a:p>
          <a:p>
            <a:r>
              <a:rPr lang="ru-RU" sz="2000" dirty="0">
                <a:solidFill>
                  <a:prstClr val="black"/>
                </a:solidFill>
              </a:rPr>
              <a:t>4 – раскос</a:t>
            </a:r>
          </a:p>
          <a:p>
            <a:r>
              <a:rPr lang="ru-RU" sz="2000" dirty="0">
                <a:solidFill>
                  <a:prstClr val="black"/>
                </a:solidFill>
              </a:rPr>
              <a:t>а – панель (расстояние между узлами)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="" xmlns:a16="http://schemas.microsoft.com/office/drawing/2014/main" id="{DCBC7A89-04F5-4F02-8BED-C0399CE2FE0F}"/>
              </a:ext>
            </a:extLst>
          </p:cNvPr>
          <p:cNvCxnSpPr/>
          <p:nvPr/>
        </p:nvCxnSpPr>
        <p:spPr>
          <a:xfrm flipV="1">
            <a:off x="3851920" y="1226369"/>
            <a:ext cx="0" cy="6904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48CABD4B-6B38-4F37-AC86-29BCFD47846B}"/>
              </a:ext>
            </a:extLst>
          </p:cNvPr>
          <p:cNvCxnSpPr/>
          <p:nvPr/>
        </p:nvCxnSpPr>
        <p:spPr>
          <a:xfrm flipV="1">
            <a:off x="4788024" y="1226369"/>
            <a:ext cx="0" cy="6904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6BB39BCE-5DA1-45EF-ACF2-574C0CF7296C}"/>
              </a:ext>
            </a:extLst>
          </p:cNvPr>
          <p:cNvCxnSpPr/>
          <p:nvPr/>
        </p:nvCxnSpPr>
        <p:spPr>
          <a:xfrm>
            <a:off x="3707904" y="1412776"/>
            <a:ext cx="1224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="" xmlns:a16="http://schemas.microsoft.com/office/drawing/2014/main" id="{1E6A559E-AB46-4503-900D-0C471913E8AA}"/>
              </a:ext>
            </a:extLst>
          </p:cNvPr>
          <p:cNvCxnSpPr/>
          <p:nvPr/>
        </p:nvCxnSpPr>
        <p:spPr>
          <a:xfrm flipH="1">
            <a:off x="3707904" y="1226369"/>
            <a:ext cx="288032" cy="3304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="" xmlns:a16="http://schemas.microsoft.com/office/drawing/2014/main" id="{941F5FE2-5923-437B-A7F8-487ED0106A5D}"/>
              </a:ext>
            </a:extLst>
          </p:cNvPr>
          <p:cNvCxnSpPr/>
          <p:nvPr/>
        </p:nvCxnSpPr>
        <p:spPr>
          <a:xfrm flipH="1">
            <a:off x="4644008" y="1226369"/>
            <a:ext cx="288032" cy="3304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3D1EEE92-F9C2-4521-B55E-883FF7DAFFBB}"/>
              </a:ext>
            </a:extLst>
          </p:cNvPr>
          <p:cNvSpPr txBox="1"/>
          <p:nvPr/>
        </p:nvSpPr>
        <p:spPr>
          <a:xfrm>
            <a:off x="4211960" y="951111"/>
            <a:ext cx="324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а</a:t>
            </a:r>
          </a:p>
        </p:txBody>
      </p:sp>
    </p:spTree>
    <p:extLst>
      <p:ext uri="{BB962C8B-B14F-4D97-AF65-F5344CB8AC3E}">
        <p14:creationId xmlns="" xmlns:p14="http://schemas.microsoft.com/office/powerpoint/2010/main" val="4255647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5904656" cy="77809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400" dirty="0" smtClean="0"/>
              <a:t>2. Классификация </a:t>
            </a:r>
            <a:r>
              <a:rPr lang="ru-RU" sz="3400" dirty="0"/>
              <a:t>ферм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1124744"/>
            <a:ext cx="864096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Фермы можно классифицировать по следующим признакам: 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ru-RU" sz="2400" b="1" i="1" u="sng" dirty="0"/>
              <a:t>По материалу: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dirty="0"/>
              <a:t>Железобетонные;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dirty="0"/>
              <a:t>Стальные;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dirty="0"/>
              <a:t>Деревянные.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ru-RU" sz="2400" dirty="0"/>
          </a:p>
          <a:p>
            <a:pPr marL="457200" indent="-457200" algn="just">
              <a:buAutoNum type="arabicPeriod" startAt="2"/>
            </a:pPr>
            <a:r>
              <a:rPr lang="ru-RU" sz="2400" b="1" i="1" u="sng" dirty="0"/>
              <a:t>По очертанию поясов: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dirty="0"/>
              <a:t>Полигональные: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ru-RU" sz="2400" dirty="0"/>
              <a:t>С параллельными поясами;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ru-RU" sz="2400" dirty="0"/>
              <a:t>Трапециевидные;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ru-RU" sz="2400" dirty="0"/>
              <a:t>С ломанным нижним поясом;</a:t>
            </a:r>
          </a:p>
          <a:p>
            <a:pPr marL="92075" lvl="1" indent="82550" algn="just">
              <a:buFont typeface="Wingdings" panose="05000000000000000000" pitchFamily="2" charset="2"/>
              <a:buChar char="v"/>
            </a:pPr>
            <a:r>
              <a:rPr lang="ru-RU" sz="2400" dirty="0"/>
              <a:t>  Сегментные;</a:t>
            </a:r>
          </a:p>
          <a:p>
            <a:pPr marL="92075" lvl="1" indent="82550" algn="just">
              <a:buFont typeface="Wingdings" panose="05000000000000000000" pitchFamily="2" charset="2"/>
              <a:buChar char="v"/>
            </a:pPr>
            <a:r>
              <a:rPr lang="ru-RU" sz="2400" dirty="0"/>
              <a:t>  Арочные;	</a:t>
            </a:r>
          </a:p>
          <a:p>
            <a:pPr marL="92075" lvl="1" indent="82550" algn="just">
              <a:buFont typeface="Wingdings" panose="05000000000000000000" pitchFamily="2" charset="2"/>
              <a:buChar char="v"/>
            </a:pPr>
            <a:r>
              <a:rPr lang="ru-RU" sz="2400" dirty="0"/>
              <a:t>  Треугольные.</a:t>
            </a:r>
            <a:r>
              <a:rPr lang="ru-RU" sz="2400" i="1" dirty="0"/>
              <a:t>		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2367503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008" y="188640"/>
            <a:ext cx="813690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/>
              <a:t>3.  </a:t>
            </a:r>
            <a:r>
              <a:rPr lang="ru-RU" sz="2400" b="1" i="1" u="sng" dirty="0"/>
              <a:t>По виду решетки: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/>
              <a:t>Безраскосные;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/>
              <a:t>Раскосные.</a:t>
            </a:r>
            <a:r>
              <a:rPr lang="ru-RU" sz="2400" i="1" dirty="0"/>
              <a:t>	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sz="2400" i="1" dirty="0"/>
          </a:p>
          <a:p>
            <a:pPr marL="457200" indent="-457200">
              <a:buAutoNum type="arabicPeriod" startAt="4"/>
            </a:pPr>
            <a:r>
              <a:rPr lang="ru-RU" sz="2400" b="1" i="1" dirty="0"/>
              <a:t>По способу изготовления: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i="1" dirty="0"/>
              <a:t>Собирают из отдельных линейных элементов: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ru-RU" sz="2400" i="1" dirty="0"/>
              <a:t>Элементы в узлах стальных ферм соединяют с помощью сварки или болтов;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ru-RU" sz="2400" i="1" dirty="0"/>
              <a:t>В железобетонных фермах сваривают выпуски арматуры элементов с последующим бетонированием быстротвердеющим бетоном. Таким способом часто изготавливают </a:t>
            </a:r>
            <a:r>
              <a:rPr lang="ru-RU" sz="2400" i="1" dirty="0" err="1"/>
              <a:t>сегментые</a:t>
            </a:r>
            <a:r>
              <a:rPr lang="ru-RU" sz="2400" i="1" dirty="0"/>
              <a:t> фермы ;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i="1" dirty="0"/>
              <a:t>Изготовление железобетонной фермы целиком в опалубке.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sz="2400" i="1" dirty="0"/>
          </a:p>
          <a:p>
            <a:r>
              <a:rPr lang="ru-RU" sz="2400" i="1" dirty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1958252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2613" r="3070" b="7421"/>
          <a:stretch/>
        </p:blipFill>
        <p:spPr bwMode="auto">
          <a:xfrm>
            <a:off x="269185" y="914763"/>
            <a:ext cx="4710844" cy="1302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1399"/>
          <a:stretch/>
        </p:blipFill>
        <p:spPr bwMode="auto">
          <a:xfrm>
            <a:off x="580658" y="3645024"/>
            <a:ext cx="4407372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1680" y="264620"/>
            <a:ext cx="576064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i="1" dirty="0"/>
              <a:t>Очертание поясов ферм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92080" y="1196752"/>
            <a:ext cx="36004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ru-RU" dirty="0"/>
              <a:t>С параллельными поясами</a:t>
            </a:r>
          </a:p>
          <a:p>
            <a:pPr marL="342900" indent="-342900">
              <a:buAutoNum type="arabicParenR"/>
            </a:pPr>
            <a:endParaRPr lang="ru-RU" dirty="0"/>
          </a:p>
          <a:p>
            <a:pPr marL="342900" indent="-342900">
              <a:buAutoNum type="arabicParenR"/>
            </a:pPr>
            <a:endParaRPr lang="ru-RU" dirty="0"/>
          </a:p>
          <a:p>
            <a:pPr marL="342900" indent="-342900">
              <a:buAutoNum type="arabicParenR"/>
            </a:pPr>
            <a:endParaRPr lang="ru-RU" dirty="0"/>
          </a:p>
          <a:p>
            <a:pPr marL="342900" indent="-342900">
              <a:buAutoNum type="arabicParenR"/>
            </a:pPr>
            <a:r>
              <a:rPr lang="ru-RU" dirty="0"/>
              <a:t>Трапециевидная (для скатного покрытия)</a:t>
            </a:r>
          </a:p>
          <a:p>
            <a:pPr marL="342900" indent="-342900">
              <a:buAutoNum type="arabicParenR"/>
            </a:pPr>
            <a:endParaRPr lang="ru-RU" dirty="0"/>
          </a:p>
          <a:p>
            <a:pPr marL="342900" indent="-342900">
              <a:buAutoNum type="arabicParenR"/>
            </a:pPr>
            <a:r>
              <a:rPr lang="ru-RU" dirty="0"/>
              <a:t>Треугольная с ломанным нижним поясом</a:t>
            </a:r>
          </a:p>
          <a:p>
            <a:pPr marL="342900" indent="-342900">
              <a:buAutoNum type="arabicParenR"/>
            </a:pPr>
            <a:endParaRPr lang="ru-RU" dirty="0"/>
          </a:p>
          <a:p>
            <a:pPr marL="342900" indent="-342900">
              <a:buAutoNum type="arabicParenR"/>
            </a:pPr>
            <a:endParaRPr lang="ru-RU" dirty="0"/>
          </a:p>
          <a:p>
            <a:pPr marL="342900" indent="-342900">
              <a:buAutoNum type="arabicParenR"/>
            </a:pPr>
            <a:endParaRPr lang="ru-RU" dirty="0"/>
          </a:p>
          <a:p>
            <a:pPr marL="342900" indent="-342900">
              <a:buAutoNum type="arabicParenR"/>
            </a:pPr>
            <a:r>
              <a:rPr lang="ru-RU" dirty="0"/>
              <a:t>Сегментная</a:t>
            </a:r>
          </a:p>
          <a:p>
            <a:pPr marL="342900" indent="-342900">
              <a:buAutoNum type="arabicParenR"/>
            </a:pPr>
            <a:endParaRPr lang="ru-RU" dirty="0"/>
          </a:p>
          <a:p>
            <a:pPr marL="342900" indent="-342900">
              <a:buAutoNum type="arabicParenR"/>
            </a:pPr>
            <a:endParaRPr lang="ru-RU" dirty="0"/>
          </a:p>
          <a:p>
            <a:pPr marL="342900" indent="-342900">
              <a:buAutoNum type="arabicParenR"/>
            </a:pPr>
            <a:r>
              <a:rPr lang="ru-RU" dirty="0"/>
              <a:t>Арочная</a:t>
            </a:r>
          </a:p>
          <a:p>
            <a:pPr marL="342900" indent="-342900">
              <a:buAutoNum type="arabicParenR"/>
            </a:pPr>
            <a:endParaRPr lang="ru-RU" dirty="0"/>
          </a:p>
          <a:p>
            <a:pPr marL="342900" indent="-342900">
              <a:buAutoNum type="arabicParenR"/>
            </a:pPr>
            <a:endParaRPr lang="ru-RU" dirty="0"/>
          </a:p>
          <a:p>
            <a:pPr marL="342900" indent="-342900">
              <a:buAutoNum type="arabicParenR"/>
            </a:pPr>
            <a:r>
              <a:rPr lang="ru-RU" dirty="0"/>
              <a:t>треугольная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3133"/>
          <a:stretch/>
        </p:blipFill>
        <p:spPr bwMode="auto">
          <a:xfrm>
            <a:off x="241076" y="2204117"/>
            <a:ext cx="4713287" cy="1636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4497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272808" cy="70609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i="1" dirty="0"/>
              <a:t>Конструктивное решение решетки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196752"/>
            <a:ext cx="86409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Book Antiqua" pitchFamily="18" charset="0"/>
              </a:rPr>
              <a:t>	 </a:t>
            </a:r>
            <a:r>
              <a:rPr lang="ru-RU" sz="2000" dirty="0">
                <a:latin typeface="Book Antiqua" pitchFamily="18" charset="0"/>
              </a:rPr>
              <a:t>Основными элементами решетки являются раскосы (наклонные к оси фермы элементы), стойки (перпендикулярные к оси сжатые элементы), подвески (перпендикулярные к оси растянутые элементы). Для компактности узлов угол между раскосами и поясом должен быть 30¸50° .</a:t>
            </a:r>
            <a:endParaRPr lang="ru-RU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97" y="4509200"/>
            <a:ext cx="4481556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08104" y="4545469"/>
            <a:ext cx="3725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Схема унифицированной фермы с треугольной решеткой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6231"/>
          <a:stretch/>
        </p:blipFill>
        <p:spPr bwMode="auto">
          <a:xfrm>
            <a:off x="251520" y="5229200"/>
            <a:ext cx="5108575" cy="1326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60095" y="5445224"/>
            <a:ext cx="3532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Ферма с нисходящими раскосами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7672" y="2798734"/>
            <a:ext cx="82089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	В </a:t>
            </a:r>
            <a:r>
              <a:rPr lang="ru-RU" sz="2000" dirty="0">
                <a:latin typeface="Book Antiqua" pitchFamily="18" charset="0"/>
              </a:rPr>
              <a:t>фермах различного очертания применяют определенные системы решеток. Выбор типа решетки зависит от схемы приложения нагрузок, очертания поясов и конструктивных требований. </a:t>
            </a:r>
          </a:p>
        </p:txBody>
      </p:sp>
    </p:spTree>
    <p:extLst>
      <p:ext uri="{BB962C8B-B14F-4D97-AF65-F5344CB8AC3E}">
        <p14:creationId xmlns="" xmlns:p14="http://schemas.microsoft.com/office/powerpoint/2010/main" val="2697452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34" t="3710" b="60711"/>
          <a:stretch/>
        </p:blipFill>
        <p:spPr bwMode="auto">
          <a:xfrm>
            <a:off x="337427" y="472063"/>
            <a:ext cx="3979350" cy="1438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5863" b="16919"/>
          <a:stretch/>
        </p:blipFill>
        <p:spPr bwMode="auto">
          <a:xfrm>
            <a:off x="82128" y="2492896"/>
            <a:ext cx="4181475" cy="150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4674" y="102731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Ферма с ромбической решеткой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6393" y="2022414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Ферма с </a:t>
            </a:r>
            <a:r>
              <a:rPr lang="ru-RU" dirty="0" err="1"/>
              <a:t>полураскосной</a:t>
            </a:r>
            <a:r>
              <a:rPr lang="ru-RU" dirty="0"/>
              <a:t> решеткой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7328"/>
          <a:stretch/>
        </p:blipFill>
        <p:spPr bwMode="auto">
          <a:xfrm>
            <a:off x="173211" y="4581128"/>
            <a:ext cx="4236290" cy="1046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4674" y="3997171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Ферма с крестовой решеткой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241" y="1085033"/>
            <a:ext cx="4094249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24400" y="131084"/>
            <a:ext cx="40270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Фермы со шпренгелями:</a:t>
            </a:r>
          </a:p>
          <a:p>
            <a:r>
              <a:rPr lang="ru-RU" dirty="0"/>
              <a:t>а) у сжатого пояса со стойками;</a:t>
            </a:r>
          </a:p>
          <a:p>
            <a:r>
              <a:rPr lang="ru-RU" dirty="0"/>
              <a:t>б) у растянутого пояса с подвесками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643" b="9532"/>
          <a:stretch/>
        </p:blipFill>
        <p:spPr bwMode="auto">
          <a:xfrm>
            <a:off x="4426710" y="3997171"/>
            <a:ext cx="4631565" cy="2279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08104" y="3429000"/>
            <a:ext cx="2667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Безраскосные  фермы</a:t>
            </a:r>
          </a:p>
        </p:txBody>
      </p:sp>
    </p:spTree>
    <p:extLst>
      <p:ext uri="{BB962C8B-B14F-4D97-AF65-F5344CB8AC3E}">
        <p14:creationId xmlns="" xmlns:p14="http://schemas.microsoft.com/office/powerpoint/2010/main" val="1049500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864096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400" i="1" dirty="0"/>
              <a:t>Железобетонные фермы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681" y="1241267"/>
            <a:ext cx="4802690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28" y="3789040"/>
            <a:ext cx="384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1268760"/>
            <a:ext cx="3600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 достоинствам железобетонных ферм относят:</a:t>
            </a:r>
          </a:p>
          <a:p>
            <a:r>
              <a:rPr lang="ru-RU" dirty="0"/>
              <a:t>- низкие эксплуатационные расходы;</a:t>
            </a:r>
          </a:p>
          <a:p>
            <a:r>
              <a:rPr lang="ru-RU" dirty="0"/>
              <a:t>- высокая коррозионная стойкость; </a:t>
            </a:r>
          </a:p>
          <a:p>
            <a:r>
              <a:rPr lang="ru-RU" dirty="0"/>
              <a:t>- огнестойкость и долговечность.</a:t>
            </a:r>
          </a:p>
        </p:txBody>
      </p:sp>
    </p:spTree>
    <p:extLst>
      <p:ext uri="{BB962C8B-B14F-4D97-AF65-F5344CB8AC3E}">
        <p14:creationId xmlns="" xmlns:p14="http://schemas.microsoft.com/office/powerpoint/2010/main" val="3068928227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9E7A2C1FE93AB4ABC55DBDDC270EE52" ma:contentTypeVersion="0" ma:contentTypeDescription="Создание документа." ma:contentTypeScope="" ma:versionID="9752528476343c103cce7766ba89de9b">
  <xsd:schema xmlns:xsd="http://www.w3.org/2001/XMLSchema" xmlns:p="http://schemas.microsoft.com/office/2006/metadata/properties" targetNamespace="http://schemas.microsoft.com/office/2006/metadata/properties" ma:root="true" ma:fieldsID="53974d1da0c14f073d2cc649cae9f3e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одержимого" ma:readOnly="true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634E058-608A-41F7-B65D-A8CD564B7EFC}">
  <ds:schemaRefs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340FD805-93C5-443A-8327-B99AE6CEAE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FF7E9737-18A8-4CA9-944D-281EBAA8AD1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575</TotalTime>
  <Words>293</Words>
  <Application>Microsoft Office PowerPoint</Application>
  <PresentationFormat>Экран (4:3)</PresentationFormat>
  <Paragraphs>111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Тема Office</vt:lpstr>
      <vt:lpstr>1_Яркая</vt:lpstr>
      <vt:lpstr> Тема: Фермы. Области применения ферм Цель: Познакомиться с конструкциями ферм и областью их применения Задача: Поэтапное изучение темы 2.11 «Основы расчета и конструирования элементов несущего здания»  для специальности 07.02.01 «Архитектура» </vt:lpstr>
      <vt:lpstr>Слайд 2</vt:lpstr>
      <vt:lpstr>Слайд 3</vt:lpstr>
      <vt:lpstr>2. Классификация ферм</vt:lpstr>
      <vt:lpstr>Слайд 5</vt:lpstr>
      <vt:lpstr>Слайд 6</vt:lpstr>
      <vt:lpstr>Конструктивное решение решетки</vt:lpstr>
      <vt:lpstr>Слайд 8</vt:lpstr>
      <vt:lpstr>Железобетонные фермы</vt:lpstr>
      <vt:lpstr>Слайд 10</vt:lpstr>
      <vt:lpstr>Слайд 11</vt:lpstr>
      <vt:lpstr>Слайд 12</vt:lpstr>
      <vt:lpstr>Слайд 13</vt:lpstr>
      <vt:lpstr>Деревянные фермы</vt:lpstr>
      <vt:lpstr>Слайд 15</vt:lpstr>
      <vt:lpstr>Слайд 16</vt:lpstr>
      <vt:lpstr>Слайд 17</vt:lpstr>
      <vt:lpstr>Слайд 18</vt:lpstr>
      <vt:lpstr>ВОПРОСЫ ДЛЯ САМОКОНТРОЛЯ: 1. Область применения железобетонных ферм  2. Область применения стальных ферм  3. Область применения деревянных ферм  Литература: 1. Плешивцев А.А. Основы архитектуры и строительные конструкции [Электронный ресурс]: учебное пособие/ Плешивцев А.А.— Электрон. текстовые данные.— Москва: Московский государственный строительный университет, Ай Пи Эр Медиа, ЭБС АСВ, 2015.— 105 c.— Режим доступа: http://www.iprbookshop.ru/30765.html.— ЭБС «IPRbooks»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ФЕРМЫ ПОКРЫТИЯ (СТРОПИЛЬНЫЕ ФЕРМЫ)</dc:title>
  <dc:creator>Ольга</dc:creator>
  <cp:lastModifiedBy>ирина</cp:lastModifiedBy>
  <cp:revision>58</cp:revision>
  <dcterms:created xsi:type="dcterms:W3CDTF">2014-04-06T12:14:40Z</dcterms:created>
  <dcterms:modified xsi:type="dcterms:W3CDTF">2020-06-10T11:59:42Z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0x01010019E7A2C1FE93AB4ABC55DBDDC270EE52</vt:lpwstr>
  </property>
</Properties>
</file>