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06.05.2020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1124743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000" dirty="0" smtClean="0"/>
              <a:t>Государственное автономное профессиональное образовательное учреждение Краснодарского края Новороссийский колледж строительства и экономики</a:t>
            </a:r>
            <a:endParaRPr lang="ru-RU" sz="2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1124744"/>
            <a:ext cx="9144000" cy="5733256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r>
              <a:rPr lang="ru-RU" sz="4800" dirty="0" smtClean="0">
                <a:solidFill>
                  <a:schemeClr val="tx1"/>
                </a:solidFill>
                <a:latin typeface="Times New Roman" pitchFamily="18" charset="0"/>
              </a:rPr>
              <a:t>Тема: «Оформление расчетных  и платежных </a:t>
            </a:r>
            <a:r>
              <a:rPr lang="ru-RU" sz="4800" dirty="0" smtClean="0">
                <a:solidFill>
                  <a:schemeClr val="tx1"/>
                </a:solidFill>
                <a:latin typeface="Times New Roman" pitchFamily="18" charset="0"/>
              </a:rPr>
              <a:t>ведомостей»</a:t>
            </a:r>
          </a:p>
          <a:p>
            <a:endParaRPr lang="ru-RU" sz="4800" dirty="0">
              <a:solidFill>
                <a:schemeClr val="tx1"/>
              </a:solidFill>
              <a:latin typeface="Times New Roman" pitchFamily="18" charset="0"/>
            </a:endParaRPr>
          </a:p>
          <a:p>
            <a:endParaRPr lang="ru-RU" sz="4800" dirty="0" smtClean="0">
              <a:solidFill>
                <a:schemeClr val="tx1"/>
              </a:solidFill>
              <a:latin typeface="Times New Roman" pitchFamily="18" charset="0"/>
            </a:endParaRPr>
          </a:p>
          <a:p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</a:rPr>
              <a:t>                                                          Преподаватель: Шевелева Ю.А.</a:t>
            </a:r>
            <a:endParaRPr lang="ru-RU" sz="2400" dirty="0">
              <a:solidFill>
                <a:schemeClr val="tx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1124743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000" dirty="0" smtClean="0"/>
              <a:t>Государственное автономное профессиональное образовательное учреждение Краснодарского края Новороссийский колледж строительства и экономики</a:t>
            </a:r>
            <a:endParaRPr lang="ru-RU" sz="2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1124744"/>
            <a:ext cx="9144000" cy="5733256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endParaRPr lang="ru-RU" dirty="0" smtClean="0"/>
          </a:p>
          <a:p>
            <a:r>
              <a:rPr lang="ru-RU" sz="4800" b="1" dirty="0" smtClean="0">
                <a:solidFill>
                  <a:schemeClr val="tx1"/>
                </a:solidFill>
              </a:rPr>
              <a:t>Цель:</a:t>
            </a:r>
            <a:r>
              <a:rPr lang="ru-RU" sz="4800" dirty="0" smtClean="0">
                <a:solidFill>
                  <a:schemeClr val="tx1"/>
                </a:solidFill>
              </a:rPr>
              <a:t> научиться документально оформлять и рассчитывать заработную плату. </a:t>
            </a:r>
          </a:p>
          <a:p>
            <a:r>
              <a:rPr lang="ru-RU" sz="4800" b="1" dirty="0" smtClean="0">
                <a:solidFill>
                  <a:schemeClr val="tx1"/>
                </a:solidFill>
              </a:rPr>
              <a:t>Оснащение:</a:t>
            </a:r>
            <a:r>
              <a:rPr lang="ru-RU" sz="4800" dirty="0" smtClean="0">
                <a:solidFill>
                  <a:schemeClr val="tx1"/>
                </a:solidFill>
              </a:rPr>
              <a:t> методические указания, </a:t>
            </a:r>
            <a:r>
              <a:rPr lang="ru-RU" sz="4800" dirty="0" err="1" smtClean="0">
                <a:solidFill>
                  <a:schemeClr val="tx1"/>
                </a:solidFill>
              </a:rPr>
              <a:t>расчетно</a:t>
            </a:r>
            <a:r>
              <a:rPr lang="ru-RU" sz="4800" dirty="0" smtClean="0">
                <a:solidFill>
                  <a:schemeClr val="tx1"/>
                </a:solidFill>
              </a:rPr>
              <a:t> - платежная ведомость</a:t>
            </a:r>
          </a:p>
          <a:p>
            <a:r>
              <a:rPr lang="ru-RU" sz="4800" b="1" dirty="0" smtClean="0"/>
              <a:t> </a:t>
            </a:r>
            <a:endParaRPr lang="ru-RU" sz="4800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1124743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000" dirty="0" smtClean="0"/>
              <a:t>Государственное автономное профессиональное образовательное учреждение Краснодарского края Новороссийский колледж строительства и экономики</a:t>
            </a:r>
            <a:endParaRPr lang="ru-RU" sz="2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1124744"/>
            <a:ext cx="9144000" cy="5733256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40000" lnSpcReduction="20000"/>
          </a:bodyPr>
          <a:lstStyle/>
          <a:p>
            <a:endParaRPr lang="ru-RU" dirty="0" smtClean="0"/>
          </a:p>
          <a:p>
            <a:endParaRPr lang="ru-RU" dirty="0" smtClean="0"/>
          </a:p>
          <a:p>
            <a:r>
              <a:rPr lang="ru-RU" sz="5000" b="1" dirty="0" smtClean="0">
                <a:solidFill>
                  <a:schemeClr val="tx1"/>
                </a:solidFill>
              </a:rPr>
              <a:t>Методические указания: </a:t>
            </a:r>
            <a:endParaRPr lang="ru-RU" sz="5000" dirty="0" smtClean="0">
              <a:solidFill>
                <a:schemeClr val="tx1"/>
              </a:solidFill>
            </a:endParaRPr>
          </a:p>
          <a:p>
            <a:r>
              <a:rPr lang="ru-RU" sz="5000" dirty="0" smtClean="0">
                <a:solidFill>
                  <a:schemeClr val="tx1"/>
                </a:solidFill>
              </a:rPr>
              <a:t>Основным регистром, используемым для оформления расчетов с рабочими и служащими, является </a:t>
            </a:r>
            <a:r>
              <a:rPr lang="ru-RU" sz="5000" dirty="0" err="1" smtClean="0">
                <a:solidFill>
                  <a:schemeClr val="tx1"/>
                </a:solidFill>
              </a:rPr>
              <a:t>расчетно</a:t>
            </a:r>
            <a:r>
              <a:rPr lang="ru-RU" sz="5000" dirty="0" smtClean="0">
                <a:solidFill>
                  <a:schemeClr val="tx1"/>
                </a:solidFill>
              </a:rPr>
              <a:t> - платежная ведомость. Это регистр аналитического учета, так как составляется в разрезе каждого табельного номера, по цехам, категориям работников и по видам оплат и удержаний. </a:t>
            </a:r>
          </a:p>
          <a:p>
            <a:r>
              <a:rPr lang="ru-RU" sz="5000" dirty="0" err="1" smtClean="0">
                <a:solidFill>
                  <a:schemeClr val="tx1"/>
                </a:solidFill>
              </a:rPr>
              <a:t>Расчетно</a:t>
            </a:r>
            <a:r>
              <a:rPr lang="ru-RU" sz="5000" dirty="0" smtClean="0">
                <a:solidFill>
                  <a:schemeClr val="tx1"/>
                </a:solidFill>
              </a:rPr>
              <a:t> - платежная ведомость имеет следующие показатели: </a:t>
            </a:r>
          </a:p>
          <a:p>
            <a:r>
              <a:rPr lang="ru-RU" sz="5000" dirty="0" smtClean="0">
                <a:solidFill>
                  <a:schemeClr val="tx1"/>
                </a:solidFill>
              </a:rPr>
              <a:t>- начислено по видам оплат;</a:t>
            </a:r>
          </a:p>
          <a:p>
            <a:r>
              <a:rPr lang="ru-RU" sz="5000" dirty="0" smtClean="0">
                <a:solidFill>
                  <a:schemeClr val="tx1"/>
                </a:solidFill>
              </a:rPr>
              <a:t>- оборот по кредиту счета 70 «Расчеты с персоналом по оплате труда»; </a:t>
            </a:r>
          </a:p>
          <a:p>
            <a:r>
              <a:rPr lang="ru-RU" sz="5000" dirty="0" smtClean="0">
                <a:solidFill>
                  <a:schemeClr val="tx1"/>
                </a:solidFill>
              </a:rPr>
              <a:t>- удержано и зачтено по видам платежей и зачетов - оборот по дебету счета 70. </a:t>
            </a:r>
          </a:p>
          <a:p>
            <a:r>
              <a:rPr lang="ru-RU" sz="5000" dirty="0" smtClean="0">
                <a:solidFill>
                  <a:schemeClr val="tx1"/>
                </a:solidFill>
              </a:rPr>
              <a:t>Последний показатель расчетной ведомости является основанием для заполнения платежной ведомости для </a:t>
            </a:r>
            <a:r>
              <a:rPr lang="ru-RU" sz="5000" dirty="0" err="1" smtClean="0">
                <a:solidFill>
                  <a:schemeClr val="tx1"/>
                </a:solidFill>
              </a:rPr>
              <a:t>з\пл</a:t>
            </a:r>
            <a:r>
              <a:rPr lang="ru-RU" sz="5000" dirty="0" smtClean="0">
                <a:solidFill>
                  <a:schemeClr val="tx1"/>
                </a:solidFill>
              </a:rPr>
              <a:t> в окончательный расчет. </a:t>
            </a:r>
          </a:p>
          <a:p>
            <a:r>
              <a:rPr lang="ru-RU" sz="5000" dirty="0" smtClean="0">
                <a:solidFill>
                  <a:schemeClr val="tx1"/>
                </a:solidFill>
              </a:rPr>
              <a:t>В основном применяется следующий вариант оформления расчетов предприятий с рабочими и служащими: составление </a:t>
            </a:r>
            <a:r>
              <a:rPr lang="ru-RU" sz="5000" dirty="0" err="1" smtClean="0">
                <a:solidFill>
                  <a:schemeClr val="tx1"/>
                </a:solidFill>
              </a:rPr>
              <a:t>расчетно</a:t>
            </a:r>
            <a:r>
              <a:rPr lang="ru-RU" sz="5000" dirty="0" smtClean="0">
                <a:solidFill>
                  <a:schemeClr val="tx1"/>
                </a:solidFill>
              </a:rPr>
              <a:t> -платежной ведомости, в которой совмещаются два регистра: расчетная и платежная ведомости, то есть одновременно рассчитываются к оплате и производится их выдача. </a:t>
            </a:r>
            <a:endParaRPr lang="ru-RU" sz="5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1124743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000" dirty="0" smtClean="0"/>
              <a:t>Государственное автономное профессиональное образовательное учреждение Краснодарского края Новороссийский колледж строительства и экономики</a:t>
            </a:r>
            <a:endParaRPr lang="ru-RU" sz="2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1124744"/>
            <a:ext cx="9144000" cy="5733256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endParaRPr lang="ru-RU" dirty="0" smtClean="0"/>
          </a:p>
          <a:p>
            <a:endParaRPr lang="ru-RU" dirty="0" smtClean="0">
              <a:solidFill>
                <a:schemeClr val="tx1"/>
              </a:solidFill>
            </a:endParaRPr>
          </a:p>
          <a:p>
            <a:r>
              <a:rPr lang="ru-RU" sz="4800" b="1" dirty="0" smtClean="0">
                <a:solidFill>
                  <a:schemeClr val="tx1"/>
                </a:solidFill>
              </a:rPr>
              <a:t>Задание</a:t>
            </a:r>
            <a:endParaRPr lang="ru-RU" sz="4800" dirty="0" smtClean="0">
              <a:solidFill>
                <a:schemeClr val="tx1"/>
              </a:solidFill>
            </a:endParaRPr>
          </a:p>
          <a:p>
            <a:r>
              <a:rPr lang="ru-RU" sz="4800" b="1" dirty="0" smtClean="0">
                <a:solidFill>
                  <a:schemeClr val="tx1"/>
                </a:solidFill>
              </a:rPr>
              <a:t> </a:t>
            </a:r>
            <a:endParaRPr lang="ru-RU" sz="4800" dirty="0" smtClean="0">
              <a:solidFill>
                <a:schemeClr val="tx1"/>
              </a:solidFill>
            </a:endParaRPr>
          </a:p>
          <a:p>
            <a:r>
              <a:rPr lang="ru-RU" sz="4800" dirty="0" smtClean="0">
                <a:solidFill>
                  <a:schemeClr val="tx1"/>
                </a:solidFill>
              </a:rPr>
              <a:t>Заполнить расчетно-платежную ведомость предприятия.</a:t>
            </a:r>
          </a:p>
          <a:p>
            <a:r>
              <a:rPr lang="ru-RU" sz="4800" dirty="0" smtClean="0">
                <a:solidFill>
                  <a:schemeClr val="tx1"/>
                </a:solidFill>
              </a:rPr>
              <a:t>23 апреля 2020 года ООО «Рассвет» выдало заработную плату. На основании коллективного договора начислена и выдана заработная плата следующим работникам предприятия:</a:t>
            </a:r>
          </a:p>
          <a:p>
            <a:r>
              <a:rPr lang="ru-RU" sz="4800" b="1" dirty="0" smtClean="0"/>
              <a:t> </a:t>
            </a:r>
            <a:endParaRPr lang="ru-RU" sz="4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1124743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000" dirty="0" smtClean="0"/>
              <a:t>Государственное автономное профессиональное образовательное учреждение Краснодарского края Новороссийский колледж строительства и экономики</a:t>
            </a:r>
            <a:endParaRPr lang="ru-RU" sz="2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1124744"/>
            <a:ext cx="9144000" cy="5733256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endParaRPr lang="ru-RU" dirty="0" smtClean="0"/>
          </a:p>
          <a:p>
            <a:endParaRPr lang="ru-RU" dirty="0" smtClean="0">
              <a:solidFill>
                <a:schemeClr val="tx1"/>
              </a:solidFill>
            </a:endParaRPr>
          </a:p>
          <a:p>
            <a:endParaRPr lang="ru-RU" sz="4800" dirty="0" smtClean="0">
              <a:solidFill>
                <a:schemeClr val="tx1"/>
              </a:solidFill>
            </a:endParaRPr>
          </a:p>
          <a:p>
            <a:r>
              <a:rPr lang="ru-RU" sz="4800" b="1" dirty="0" smtClean="0"/>
              <a:t> </a:t>
            </a:r>
            <a:endParaRPr lang="ru-RU" sz="48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-2" y="1124742"/>
          <a:ext cx="9144002" cy="5761740"/>
        </p:xfrm>
        <a:graphic>
          <a:graphicData uri="http://schemas.openxmlformats.org/drawingml/2006/table">
            <a:tbl>
              <a:tblPr/>
              <a:tblGrid>
                <a:gridCol w="7124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669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305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6699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6699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001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№ </a:t>
                      </a:r>
                      <a:r>
                        <a:rPr lang="ru-RU" sz="2000" b="1" dirty="0" err="1">
                          <a:latin typeface="Times New Roman"/>
                          <a:ea typeface="Times New Roman"/>
                          <a:cs typeface="Times New Roman"/>
                        </a:rPr>
                        <a:t>п</a:t>
                      </a: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/</a:t>
                      </a:r>
                      <a:r>
                        <a:rPr lang="ru-RU" sz="2000" b="1" dirty="0" err="1">
                          <a:latin typeface="Times New Roman"/>
                          <a:ea typeface="Times New Roman"/>
                          <a:cs typeface="Times New Roman"/>
                        </a:rPr>
                        <a:t>п</a:t>
                      </a:r>
                      <a:endParaRPr lang="ru-RU" sz="2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785" marR="627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Должность</a:t>
                      </a:r>
                      <a:endParaRPr lang="ru-RU" sz="2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785" marR="627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ФИО</a:t>
                      </a:r>
                      <a:endParaRPr lang="ru-RU" sz="2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785" marR="627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  <a:cs typeface="Times New Roman"/>
                        </a:rPr>
                        <a:t>Табельный номер</a:t>
                      </a:r>
                      <a:endParaRPr lang="ru-RU" sz="2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785" marR="627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  <a:cs typeface="Times New Roman"/>
                        </a:rPr>
                        <a:t>Сумма</a:t>
                      </a:r>
                      <a:r>
                        <a:rPr lang="en-US" sz="2000" b="1"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ru-RU" sz="2000" b="1">
                          <a:latin typeface="Times New Roman"/>
                          <a:ea typeface="Times New Roman"/>
                          <a:cs typeface="Times New Roman"/>
                        </a:rPr>
                        <a:t>руб.</a:t>
                      </a:r>
                      <a:endParaRPr lang="ru-RU" sz="2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785" marR="627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774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2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785" marR="627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dirty="0" err="1">
                          <a:latin typeface="Times New Roman"/>
                          <a:ea typeface="Times New Roman"/>
                          <a:cs typeface="Times New Roman"/>
                        </a:rPr>
                        <a:t>Ген</a:t>
                      </a:r>
                      <a:r>
                        <a:rPr lang="en-US" sz="2000" b="1" dirty="0">
                          <a:latin typeface="Times New Roman"/>
                          <a:ea typeface="Times New Roman"/>
                          <a:cs typeface="Times New Roman"/>
                        </a:rPr>
                        <a:t>. </a:t>
                      </a:r>
                      <a:r>
                        <a:rPr lang="en-US" sz="2000" b="1" dirty="0" err="1">
                          <a:latin typeface="Times New Roman"/>
                          <a:ea typeface="Times New Roman"/>
                          <a:cs typeface="Times New Roman"/>
                        </a:rPr>
                        <a:t>директор</a:t>
                      </a:r>
                      <a:endParaRPr lang="ru-RU" sz="2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785" marR="627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imes New Roman"/>
                          <a:ea typeface="Times New Roman"/>
                          <a:cs typeface="Times New Roman"/>
                        </a:rPr>
                        <a:t>Сидоренко О.Р</a:t>
                      </a:r>
                      <a:r>
                        <a:rPr lang="ru-RU" sz="2000" b="1"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ru-RU" sz="2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785" marR="627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21</a:t>
                      </a:r>
                      <a:endParaRPr lang="ru-RU" sz="2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785" marR="627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  <a:cs typeface="Times New Roman"/>
                        </a:rPr>
                        <a:t>58000</a:t>
                      </a:r>
                      <a:endParaRPr lang="ru-RU" sz="2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785" marR="627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774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2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785" marR="627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dirty="0" err="1">
                          <a:latin typeface="Times New Roman"/>
                          <a:ea typeface="Times New Roman"/>
                          <a:cs typeface="Times New Roman"/>
                        </a:rPr>
                        <a:t>Гл</a:t>
                      </a:r>
                      <a:r>
                        <a:rPr lang="en-US" sz="2000" b="1" dirty="0">
                          <a:latin typeface="Times New Roman"/>
                          <a:ea typeface="Times New Roman"/>
                          <a:cs typeface="Times New Roman"/>
                        </a:rPr>
                        <a:t>. </a:t>
                      </a:r>
                      <a:r>
                        <a:rPr lang="en-US" sz="2000" b="1" dirty="0" err="1">
                          <a:latin typeface="Times New Roman"/>
                          <a:ea typeface="Times New Roman"/>
                          <a:cs typeface="Times New Roman"/>
                        </a:rPr>
                        <a:t>бухгалтер</a:t>
                      </a:r>
                      <a:endParaRPr lang="ru-RU" sz="2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785" marR="627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imes New Roman"/>
                          <a:ea typeface="Times New Roman"/>
                          <a:cs typeface="Times New Roman"/>
                        </a:rPr>
                        <a:t>Валеева К.Л</a:t>
                      </a:r>
                      <a:r>
                        <a:rPr lang="ru-RU" sz="2000" b="1"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ru-RU" sz="2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785" marR="627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45</a:t>
                      </a:r>
                      <a:endParaRPr lang="ru-RU" sz="2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785" marR="627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  <a:cs typeface="Times New Roman"/>
                        </a:rPr>
                        <a:t>46000</a:t>
                      </a:r>
                      <a:endParaRPr lang="ru-RU" sz="2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785" marR="627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774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2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785" marR="627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Бухгалтер</a:t>
                      </a:r>
                      <a:endParaRPr lang="ru-RU" sz="2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785" marR="627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imes New Roman"/>
                          <a:ea typeface="Times New Roman"/>
                          <a:cs typeface="Times New Roman"/>
                        </a:rPr>
                        <a:t>Арыкова Л.Д</a:t>
                      </a:r>
                      <a:r>
                        <a:rPr lang="ru-RU" sz="2000" b="1"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ru-RU" sz="2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785" marR="627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61</a:t>
                      </a:r>
                      <a:endParaRPr lang="ru-RU" sz="2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785" marR="627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  <a:cs typeface="Times New Roman"/>
                        </a:rPr>
                        <a:t>34000</a:t>
                      </a:r>
                      <a:endParaRPr lang="ru-RU" sz="2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785" marR="627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001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2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785" marR="627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Бухгалтер-расчетчик</a:t>
                      </a:r>
                      <a:endParaRPr lang="ru-RU" sz="2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785" marR="627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dirty="0" err="1">
                          <a:latin typeface="Times New Roman"/>
                          <a:ea typeface="Times New Roman"/>
                          <a:cs typeface="Times New Roman"/>
                        </a:rPr>
                        <a:t>Карпова</a:t>
                      </a:r>
                      <a:r>
                        <a:rPr lang="en-US" sz="2000" b="1" dirty="0">
                          <a:latin typeface="Times New Roman"/>
                          <a:ea typeface="Times New Roman"/>
                          <a:cs typeface="Times New Roman"/>
                        </a:rPr>
                        <a:t> С.Д.</a:t>
                      </a:r>
                      <a:endParaRPr lang="ru-RU" sz="2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785" marR="627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23</a:t>
                      </a:r>
                      <a:endParaRPr lang="ru-RU" sz="2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785" marR="627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  <a:cs typeface="Times New Roman"/>
                        </a:rPr>
                        <a:t>25000</a:t>
                      </a:r>
                      <a:endParaRPr lang="ru-RU" sz="2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785" marR="627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774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2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785" marR="627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Кассир</a:t>
                      </a:r>
                      <a:endParaRPr lang="ru-RU" sz="2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785" marR="627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dirty="0" err="1">
                          <a:latin typeface="Times New Roman"/>
                          <a:ea typeface="Times New Roman"/>
                          <a:cs typeface="Times New Roman"/>
                        </a:rPr>
                        <a:t>Болотова</a:t>
                      </a:r>
                      <a:r>
                        <a:rPr lang="en-US" sz="2000" b="1" dirty="0">
                          <a:latin typeface="Times New Roman"/>
                          <a:ea typeface="Times New Roman"/>
                          <a:cs typeface="Times New Roman"/>
                        </a:rPr>
                        <a:t> В.И.</a:t>
                      </a:r>
                      <a:endParaRPr lang="ru-RU" sz="2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785" marR="627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ru-RU" sz="2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785" marR="627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  <a:cs typeface="Times New Roman"/>
                        </a:rPr>
                        <a:t>24000</a:t>
                      </a:r>
                      <a:endParaRPr lang="ru-RU" sz="2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785" marR="627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774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2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785" marR="627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dirty="0" err="1">
                          <a:latin typeface="Times New Roman"/>
                          <a:ea typeface="Times New Roman"/>
                          <a:cs typeface="Times New Roman"/>
                        </a:rPr>
                        <a:t>Гл</a:t>
                      </a:r>
                      <a:r>
                        <a:rPr lang="en-US" sz="2000" b="1" dirty="0">
                          <a:latin typeface="Times New Roman"/>
                          <a:ea typeface="Times New Roman"/>
                          <a:cs typeface="Times New Roman"/>
                        </a:rPr>
                        <a:t>. </a:t>
                      </a:r>
                      <a:r>
                        <a:rPr lang="en-US" sz="2000" b="1" dirty="0" err="1">
                          <a:latin typeface="Times New Roman"/>
                          <a:ea typeface="Times New Roman"/>
                          <a:cs typeface="Times New Roman"/>
                        </a:rPr>
                        <a:t>механик</a:t>
                      </a:r>
                      <a:endParaRPr lang="ru-RU" sz="2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785" marR="627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dirty="0" err="1">
                          <a:latin typeface="Times New Roman"/>
                          <a:ea typeface="Times New Roman"/>
                          <a:cs typeface="Times New Roman"/>
                        </a:rPr>
                        <a:t>Гончаров</a:t>
                      </a:r>
                      <a:r>
                        <a:rPr lang="en-US" sz="2000" b="1" dirty="0">
                          <a:latin typeface="Times New Roman"/>
                          <a:ea typeface="Times New Roman"/>
                          <a:cs typeface="Times New Roman"/>
                        </a:rPr>
                        <a:t> Н.И.</a:t>
                      </a:r>
                      <a:endParaRPr lang="ru-RU" sz="2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785" marR="627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40</a:t>
                      </a:r>
                      <a:endParaRPr lang="ru-RU" sz="2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785" marR="627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  <a:cs typeface="Times New Roman"/>
                        </a:rPr>
                        <a:t>44000</a:t>
                      </a:r>
                      <a:endParaRPr lang="ru-RU" sz="2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785" marR="627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774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2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785" marR="627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imes New Roman"/>
                          <a:ea typeface="Times New Roman"/>
                          <a:cs typeface="Times New Roman"/>
                        </a:rPr>
                        <a:t>Гл. инженер</a:t>
                      </a:r>
                      <a:endParaRPr lang="ru-RU" sz="2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785" marR="627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dirty="0" err="1">
                          <a:latin typeface="Times New Roman"/>
                          <a:ea typeface="Times New Roman"/>
                          <a:cs typeface="Times New Roman"/>
                        </a:rPr>
                        <a:t>Кононов</a:t>
                      </a:r>
                      <a:r>
                        <a:rPr lang="en-US" sz="2000" b="1" dirty="0">
                          <a:latin typeface="Times New Roman"/>
                          <a:ea typeface="Times New Roman"/>
                          <a:cs typeface="Times New Roman"/>
                        </a:rPr>
                        <a:t> К.Д.</a:t>
                      </a:r>
                      <a:endParaRPr lang="ru-RU" sz="2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785" marR="627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24</a:t>
                      </a:r>
                      <a:endParaRPr lang="ru-RU" sz="2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785" marR="627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  <a:cs typeface="Times New Roman"/>
                        </a:rPr>
                        <a:t>47000</a:t>
                      </a:r>
                      <a:endParaRPr lang="ru-RU" sz="2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785" marR="627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774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2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785" marR="627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imes New Roman"/>
                          <a:ea typeface="Times New Roman"/>
                          <a:cs typeface="Times New Roman"/>
                        </a:rPr>
                        <a:t>Гл. энергетик</a:t>
                      </a:r>
                      <a:endParaRPr lang="ru-RU" sz="2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785" marR="627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Times New Roman"/>
                          <a:ea typeface="Times New Roman"/>
                          <a:cs typeface="Times New Roman"/>
                        </a:rPr>
                        <a:t>Г</a:t>
                      </a: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r>
                        <a:rPr lang="en-US" sz="2000" b="1" dirty="0" err="1">
                          <a:latin typeface="Times New Roman"/>
                          <a:ea typeface="Times New Roman"/>
                          <a:cs typeface="Times New Roman"/>
                        </a:rPr>
                        <a:t>врилов</a:t>
                      </a:r>
                      <a:r>
                        <a:rPr lang="en-US" sz="2000" b="1" dirty="0">
                          <a:latin typeface="Times New Roman"/>
                          <a:ea typeface="Times New Roman"/>
                          <a:cs typeface="Times New Roman"/>
                        </a:rPr>
                        <a:t> Н.Е</a:t>
                      </a: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ru-RU" sz="2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785" marR="627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22</a:t>
                      </a:r>
                      <a:endParaRPr lang="ru-RU" sz="2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785" marR="627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46000</a:t>
                      </a:r>
                      <a:endParaRPr lang="ru-RU" sz="2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785" marR="627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2774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2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785" marR="627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imes New Roman"/>
                          <a:ea typeface="Times New Roman"/>
                          <a:cs typeface="Times New Roman"/>
                        </a:rPr>
                        <a:t>Зав. складом</a:t>
                      </a:r>
                      <a:endParaRPr lang="ru-RU" sz="2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785" marR="627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dirty="0" err="1">
                          <a:latin typeface="Times New Roman"/>
                          <a:ea typeface="Times New Roman"/>
                          <a:cs typeface="Times New Roman"/>
                        </a:rPr>
                        <a:t>Чернышева</a:t>
                      </a:r>
                      <a:r>
                        <a:rPr lang="en-US" sz="2000" b="1" dirty="0">
                          <a:latin typeface="Times New Roman"/>
                          <a:ea typeface="Times New Roman"/>
                          <a:cs typeface="Times New Roman"/>
                        </a:rPr>
                        <a:t> Т.С.</a:t>
                      </a:r>
                      <a:endParaRPr lang="ru-RU" sz="2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785" marR="627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34</a:t>
                      </a:r>
                      <a:endParaRPr lang="ru-RU" sz="2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785" marR="627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35000</a:t>
                      </a:r>
                      <a:endParaRPr lang="ru-RU" sz="2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785" marR="627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2774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2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785" marR="627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  <a:cs typeface="Times New Roman"/>
                        </a:rPr>
                        <a:t>Механик</a:t>
                      </a:r>
                      <a:endParaRPr lang="ru-RU" sz="2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785" marR="627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dirty="0" err="1">
                          <a:latin typeface="Times New Roman"/>
                          <a:ea typeface="Times New Roman"/>
                          <a:cs typeface="Times New Roman"/>
                        </a:rPr>
                        <a:t>Чеботарев</a:t>
                      </a:r>
                      <a:r>
                        <a:rPr lang="en-US" sz="2000" b="1" dirty="0">
                          <a:latin typeface="Times New Roman"/>
                          <a:ea typeface="Times New Roman"/>
                          <a:cs typeface="Times New Roman"/>
                        </a:rPr>
                        <a:t> П.И.</a:t>
                      </a:r>
                      <a:endParaRPr lang="ru-RU" sz="2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785" marR="627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56</a:t>
                      </a:r>
                      <a:endParaRPr lang="ru-RU" sz="2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785" marR="627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33000</a:t>
                      </a:r>
                      <a:endParaRPr lang="ru-RU" sz="2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785" marR="627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2774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ru-RU" sz="2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785" marR="627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  <a:cs typeface="Times New Roman"/>
                        </a:rPr>
                        <a:t>Плотник</a:t>
                      </a:r>
                      <a:endParaRPr lang="ru-RU" sz="2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785" marR="627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dirty="0" err="1">
                          <a:latin typeface="Times New Roman"/>
                          <a:ea typeface="Times New Roman"/>
                          <a:cs typeface="Times New Roman"/>
                        </a:rPr>
                        <a:t>Карпов</a:t>
                      </a:r>
                      <a:r>
                        <a:rPr lang="en-US" sz="2000" b="1" dirty="0">
                          <a:latin typeface="Times New Roman"/>
                          <a:ea typeface="Times New Roman"/>
                          <a:cs typeface="Times New Roman"/>
                        </a:rPr>
                        <a:t> Г.А.</a:t>
                      </a:r>
                      <a:endParaRPr lang="ru-RU" sz="2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785" marR="627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29</a:t>
                      </a:r>
                      <a:endParaRPr lang="ru-RU" sz="2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785" marR="627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20000</a:t>
                      </a:r>
                      <a:endParaRPr lang="ru-RU" sz="2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785" marR="627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2774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ru-RU" sz="2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785" marR="627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  <a:cs typeface="Times New Roman"/>
                        </a:rPr>
                        <a:t>грузчик</a:t>
                      </a:r>
                      <a:endParaRPr lang="ru-RU" sz="2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785" marR="627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dirty="0" err="1">
                          <a:latin typeface="Times New Roman"/>
                          <a:ea typeface="Times New Roman"/>
                          <a:cs typeface="Times New Roman"/>
                        </a:rPr>
                        <a:t>Иванов</a:t>
                      </a:r>
                      <a:r>
                        <a:rPr lang="en-US" sz="2000" b="1" dirty="0">
                          <a:latin typeface="Times New Roman"/>
                          <a:ea typeface="Times New Roman"/>
                          <a:cs typeface="Times New Roman"/>
                        </a:rPr>
                        <a:t> Г.Б.</a:t>
                      </a:r>
                      <a:endParaRPr lang="ru-RU" sz="2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785" marR="627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41</a:t>
                      </a:r>
                      <a:endParaRPr lang="ru-RU" sz="2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785" marR="627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20100</a:t>
                      </a:r>
                      <a:endParaRPr lang="ru-RU" sz="2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785" marR="627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6001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  <a:cs typeface="Times New Roman"/>
                        </a:rPr>
                        <a:t>13</a:t>
                      </a:r>
                      <a:endParaRPr lang="ru-RU" sz="2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785" marR="627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imes New Roman"/>
                          <a:ea typeface="Times New Roman"/>
                          <a:cs typeface="Times New Roman"/>
                        </a:rPr>
                        <a:t>Зав. отделом кадров</a:t>
                      </a:r>
                      <a:endParaRPr lang="ru-RU" sz="2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785" marR="627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dirty="0" err="1">
                          <a:latin typeface="Times New Roman"/>
                          <a:ea typeface="Times New Roman"/>
                          <a:cs typeface="Times New Roman"/>
                        </a:rPr>
                        <a:t>Голубева</a:t>
                      </a:r>
                      <a:r>
                        <a:rPr lang="en-US" sz="2000" b="1" dirty="0">
                          <a:latin typeface="Times New Roman"/>
                          <a:ea typeface="Times New Roman"/>
                          <a:cs typeface="Times New Roman"/>
                        </a:rPr>
                        <a:t> С</a:t>
                      </a: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r>
                        <a:rPr lang="en-US" sz="2000" b="1" dirty="0">
                          <a:latin typeface="Times New Roman"/>
                          <a:ea typeface="Times New Roman"/>
                          <a:cs typeface="Times New Roman"/>
                        </a:rPr>
                        <a:t>В.</a:t>
                      </a:r>
                      <a:endParaRPr lang="ru-RU" sz="2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785" marR="627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33</a:t>
                      </a:r>
                      <a:endParaRPr lang="ru-RU" sz="2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785" marR="627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38000</a:t>
                      </a:r>
                      <a:endParaRPr lang="ru-RU" sz="2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785" marR="627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2774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  <a:cs typeface="Times New Roman"/>
                        </a:rPr>
                        <a:t>14</a:t>
                      </a:r>
                      <a:endParaRPr lang="ru-RU" sz="2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785" marR="627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  <a:cs typeface="Times New Roman"/>
                        </a:rPr>
                        <a:t>Секретарь</a:t>
                      </a:r>
                      <a:endParaRPr lang="ru-RU" sz="2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785" marR="627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imes New Roman"/>
                          <a:ea typeface="Times New Roman"/>
                          <a:cs typeface="Times New Roman"/>
                        </a:rPr>
                        <a:t>Некрасова О.П.</a:t>
                      </a:r>
                      <a:endParaRPr lang="ru-RU" sz="2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785" marR="627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77</a:t>
                      </a:r>
                      <a:endParaRPr lang="ru-RU" sz="2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785" marR="627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23000</a:t>
                      </a:r>
                      <a:endParaRPr lang="ru-RU" sz="2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785" marR="627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1124743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000" dirty="0" smtClean="0"/>
              <a:t>Государственное автономное профессиональное образовательное учреждение Краснодарского края Новороссийский колледж строительства и экономики</a:t>
            </a:r>
            <a:endParaRPr lang="ru-RU" sz="2000" dirty="0"/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>
          <a:xfrm>
            <a:off x="0" y="1124744"/>
            <a:ext cx="9144000" cy="5733256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endParaRPr lang="ru-RU" b="1" dirty="0" smtClean="0">
              <a:solidFill>
                <a:schemeClr val="tx1"/>
              </a:solidFill>
            </a:endParaRPr>
          </a:p>
          <a:p>
            <a:endParaRPr lang="ru-RU" b="1" dirty="0" smtClean="0">
              <a:solidFill>
                <a:schemeClr val="tx1"/>
              </a:solidFill>
            </a:endParaRPr>
          </a:p>
          <a:p>
            <a:r>
              <a:rPr lang="ru-RU" b="1" dirty="0" smtClean="0">
                <a:solidFill>
                  <a:schemeClr val="tx1"/>
                </a:solidFill>
              </a:rPr>
              <a:t>Рекомендуемая литература:</a:t>
            </a:r>
            <a:endParaRPr lang="ru-RU" dirty="0" smtClean="0">
              <a:solidFill>
                <a:schemeClr val="tx1"/>
              </a:solidFill>
            </a:endParaRPr>
          </a:p>
          <a:p>
            <a:r>
              <a:rPr lang="ru-RU" dirty="0" err="1" smtClean="0">
                <a:solidFill>
                  <a:schemeClr val="tx1"/>
                </a:solidFill>
              </a:rPr>
              <a:t>Богаченко</a:t>
            </a:r>
            <a:r>
              <a:rPr lang="ru-RU" dirty="0" smtClean="0">
                <a:solidFill>
                  <a:schemeClr val="tx1"/>
                </a:solidFill>
              </a:rPr>
              <a:t> В.М. Бухгалтерский учет: учебник/ В.М. </a:t>
            </a:r>
            <a:r>
              <a:rPr lang="ru-RU" dirty="0" err="1" smtClean="0">
                <a:solidFill>
                  <a:schemeClr val="tx1"/>
                </a:solidFill>
              </a:rPr>
              <a:t>Богаченко</a:t>
            </a:r>
            <a:r>
              <a:rPr lang="ru-RU" dirty="0" smtClean="0">
                <a:solidFill>
                  <a:schemeClr val="tx1"/>
                </a:solidFill>
              </a:rPr>
              <a:t>, Н.А. Кириллова, - Изд. 15-е, </a:t>
            </a:r>
            <a:r>
              <a:rPr lang="ru-RU" dirty="0" err="1" smtClean="0">
                <a:solidFill>
                  <a:schemeClr val="tx1"/>
                </a:solidFill>
              </a:rPr>
              <a:t>перераб</a:t>
            </a:r>
            <a:r>
              <a:rPr lang="ru-RU" dirty="0" smtClean="0">
                <a:solidFill>
                  <a:schemeClr val="tx1"/>
                </a:solidFill>
              </a:rPr>
              <a:t>. и доп. – Ростов </a:t>
            </a:r>
            <a:r>
              <a:rPr lang="ru-RU" dirty="0" err="1" smtClean="0">
                <a:solidFill>
                  <a:schemeClr val="tx1"/>
                </a:solidFill>
              </a:rPr>
              <a:t>н</a:t>
            </a:r>
            <a:r>
              <a:rPr lang="ru-RU" dirty="0" smtClean="0">
                <a:solidFill>
                  <a:schemeClr val="tx1"/>
                </a:solidFill>
              </a:rPr>
              <a:t>/Д: Феникс, 2018.-504, [1] с.- (Среднее профессиональное образование).</a:t>
            </a:r>
          </a:p>
          <a:p>
            <a:r>
              <a:rPr lang="ru-RU" b="1" dirty="0" smtClean="0">
                <a:solidFill>
                  <a:schemeClr val="tx1"/>
                </a:solidFill>
              </a:rPr>
              <a:t> </a:t>
            </a:r>
            <a:endParaRPr lang="ru-RU" dirty="0" smtClean="0">
              <a:solidFill>
                <a:schemeClr val="tx1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431</Words>
  <Application>Microsoft Office PowerPoint</Application>
  <PresentationFormat>Экран (4:3)</PresentationFormat>
  <Paragraphs>117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0" baseType="lpstr">
      <vt:lpstr>Arial</vt:lpstr>
      <vt:lpstr>Calibri</vt:lpstr>
      <vt:lpstr>Times New Roman</vt:lpstr>
      <vt:lpstr>Тема Office</vt:lpstr>
      <vt:lpstr>Государственное автономное профессиональное образовательное учреждение Краснодарского края Новороссийский колледж строительства и экономики</vt:lpstr>
      <vt:lpstr>Государственное автономное профессиональное образовательное учреждение Краснодарского края Новороссийский колледж строительства и экономики</vt:lpstr>
      <vt:lpstr>Государственное автономное профессиональное образовательное учреждение Краснодарского края Новороссийский колледж строительства и экономики</vt:lpstr>
      <vt:lpstr>Государственное автономное профессиональное образовательное учреждение Краснодарского края Новороссийский колледж строительства и экономики</vt:lpstr>
      <vt:lpstr>Государственное автономное профессиональное образовательное учреждение Краснодарского края Новороссийский колледж строительства и экономики</vt:lpstr>
      <vt:lpstr>Государственное автономное профессиональное образовательное учреждение Краснодарского края Новороссийский колледж строительства и экономики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Государственное автономное профессиональное образовательное учреждение Краснодарского края Новороссийский колледж строительства и экономики</dc:title>
  <dc:creator>DNS</dc:creator>
  <cp:lastModifiedBy>днс</cp:lastModifiedBy>
  <cp:revision>3</cp:revision>
  <dcterms:created xsi:type="dcterms:W3CDTF">2020-04-30T16:18:51Z</dcterms:created>
  <dcterms:modified xsi:type="dcterms:W3CDTF">2020-05-06T09:57:15Z</dcterms:modified>
</cp:coreProperties>
</file>