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30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03" r:id="rId26"/>
    <p:sldId id="302" r:id="rId27"/>
    <p:sldId id="304" r:id="rId28"/>
    <p:sldId id="282" r:id="rId29"/>
    <p:sldId id="283" r:id="rId30"/>
    <p:sldId id="305" r:id="rId31"/>
    <p:sldId id="306" r:id="rId32"/>
    <p:sldId id="307" r:id="rId33"/>
    <p:sldId id="284" r:id="rId34"/>
    <p:sldId id="286" r:id="rId35"/>
    <p:sldId id="287" r:id="rId36"/>
    <p:sldId id="288" r:id="rId37"/>
    <p:sldId id="309" r:id="rId38"/>
    <p:sldId id="289" r:id="rId39"/>
    <p:sldId id="290" r:id="rId40"/>
    <p:sldId id="291" r:id="rId41"/>
    <p:sldId id="292" r:id="rId42"/>
    <p:sldId id="293" r:id="rId43"/>
    <p:sldId id="310" r:id="rId44"/>
    <p:sldId id="308" r:id="rId45"/>
    <p:sldId id="323" r:id="rId46"/>
    <p:sldId id="322" r:id="rId47"/>
    <p:sldId id="325" r:id="rId48"/>
    <p:sldId id="327" r:id="rId49"/>
    <p:sldId id="294" r:id="rId50"/>
    <p:sldId id="295" r:id="rId51"/>
    <p:sldId id="311" r:id="rId52"/>
    <p:sldId id="296" r:id="rId53"/>
    <p:sldId id="312" r:id="rId54"/>
    <p:sldId id="313" r:id="rId55"/>
    <p:sldId id="314" r:id="rId56"/>
    <p:sldId id="298" r:id="rId57"/>
    <p:sldId id="297" r:id="rId58"/>
    <p:sldId id="315" r:id="rId59"/>
    <p:sldId id="316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48AFCB-9E4B-4E38-BE34-7FA48DD701A8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D64BA14-D60E-46E9-B205-938F8A4212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2F43F-6832-4F6C-BBC0-0B59E0EF0779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3002-DD71-48B1-A332-AB1ED489E33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22F387-5415-45BD-8E66-0C52A0C100BE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7F48-B154-4759-B4AF-6EC88DADE94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D5094C-7FAD-42F0-AC25-08A611D74818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55C0313-03B0-4151-A9A0-87957DE2F29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D0913-7B28-455A-972D-BAA0F532A9E9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562D-4C1D-4B77-B5D6-381A3995D0E3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D962A-1E27-4A1E-BE04-B8E7D1764D63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3097-3E10-49E9-857B-DAC73B6EC59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3AD669-0D2A-4609-900C-B0E76AAC4E62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FD370E7-474D-4B4B-8406-2F94D7B8195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EEF63D-985A-4FFF-A9AB-3AFA758A0BAC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12434-FDD2-4EDF-A312-BAA93E0EE6C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481FE-E4E4-4648-ABBF-8CBDE4D1D4F5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5344-B57C-4A2E-AC3D-3BD5BE11F89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5802AB-0814-4118-91BF-A39EB8868692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6790-D298-4176-B9FA-BE45A523053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518EEA-B583-45C6-8458-5C6AD79B541D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2EF02-23BD-4BE2-897B-8A10BE5109F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99C2BAB-ACFA-4466-BF8C-50D0DED1F06F}" type="datetimeFigureOut">
              <a:rPr lang="ru-RU" smtClean="0"/>
              <a:pPr>
                <a:defRPr/>
              </a:pPr>
              <a:t>12.11.2019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E35F9E-C783-4F9D-8A3B-B6D116D0A1D3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47;&#1040;&#1044;&#1040;&#1063;&#1053;&#1048;&#1050;\&#1047;&#1040;&#1044;&#1040;&#1063;&#1048;%20&#1092;&#1080;&#1083;&#1100;&#1084;&#1099;\AVI\&#1060;&#1080;&#1083;&#1100;&#1084;00.avi" TargetMode="Externa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2827337"/>
          </a:xfrm>
          <a:effectLst>
            <a:outerShdw blurRad="50800" dist="88900" dir="2400000" algn="ctr" rotWithShape="0">
              <a:schemeClr val="tx1">
                <a:lumMod val="65000"/>
                <a:lumOff val="35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Демонстрационный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материал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дисциплине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Начертательная геометрия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Раздел 2   ПЕРСПЕКТИВНЫЕ ПРОЕКЦИИ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Раздел 3   ПОСТРОЕНИЕ ТЕНЕЙ НА ОРТОГОНАЛЬНЫХ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ПРОЕКЦИЯХ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07.02.01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Архитектура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Н.В. ПЛЮЩЕВА</a:t>
            </a:r>
            <a: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13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ПРЕЗЕНТАЦИЯ 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12 ЗАНЯТИЙ</a:t>
            </a: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54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54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9562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r>
              <a:rPr lang="ru-RU" b="1" dirty="0"/>
              <a:t>Прямые общего положения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Прямые, расположенные под произвольным углом к предметной и картинной плоскостям, называются </a:t>
            </a:r>
            <a:r>
              <a:rPr lang="ru-RU" b="1" dirty="0"/>
              <a:t>прямыми общего положения.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     </a:t>
            </a:r>
            <a:r>
              <a:rPr lang="ru-RU" dirty="0"/>
              <a:t>Прямая общего положения в зависимости от ее направления может быть </a:t>
            </a:r>
            <a:r>
              <a:rPr lang="ru-RU" i="1" dirty="0"/>
              <a:t>восходящей </a:t>
            </a:r>
            <a:r>
              <a:rPr lang="ru-RU" dirty="0"/>
              <a:t>и</a:t>
            </a:r>
            <a:r>
              <a:rPr lang="ru-RU" i="1" dirty="0"/>
              <a:t> нисходящей</a:t>
            </a:r>
            <a:r>
              <a:rPr lang="ru-RU" dirty="0"/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 Если точки прямой по мере удаления от картинной плоскости повышаются, то такая прямая называется </a:t>
            </a:r>
            <a:r>
              <a:rPr lang="ru-RU" b="1" dirty="0"/>
              <a:t>восходящей</a:t>
            </a:r>
            <a:r>
              <a:rPr lang="ru-RU" b="1" i="1" dirty="0">
                <a:latin typeface="+mn-lt"/>
                <a:cs typeface="+mn-cs"/>
              </a:rPr>
              <a:t>. </a:t>
            </a:r>
            <a:r>
              <a:rPr lang="ru-RU" dirty="0"/>
              <a:t>Восходящая прямая направлена снизу вверх от картинной плоскости.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 Если точки прямой по мере удаления от картинной плоскости понижаются, то такая прямая называется </a:t>
            </a:r>
            <a:r>
              <a:rPr lang="ru-RU" b="1" dirty="0"/>
              <a:t>нисходящей</a:t>
            </a:r>
            <a:r>
              <a:rPr lang="ru-RU" dirty="0"/>
              <a:t>.</a:t>
            </a:r>
            <a:r>
              <a:rPr lang="ru-RU" b="1" i="1" dirty="0">
                <a:latin typeface="+mn-lt"/>
                <a:cs typeface="+mn-cs"/>
              </a:rPr>
              <a:t> </a:t>
            </a:r>
            <a:r>
              <a:rPr lang="ru-RU" dirty="0"/>
              <a:t>Нисходящая прямая направлена сверху вниз от картинной плоскости.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5608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858125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b="1" i="1" dirty="0"/>
              <a:t>Восходящая прямая общего положения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Восходящая прямая общего положения в перспективе ограничена предельной точкой, которая находится на перпендикуляре, про­веденном через предельную точку проекции этой прямой, и над ли­нией горизонта.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683568" y="332656"/>
            <a:ext cx="78581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Нисходящая прямая общего положения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r>
              <a:rPr lang="ru-RU" altLang="ru-RU" dirty="0"/>
              <a:t> Нисходящая прямая общего положения в перспективе ограничена предельной точкой, которая находится на перпендикуляре, проведенном через предельную точку проекции этой прямой, под линией горизонта.</a:t>
            </a:r>
          </a:p>
        </p:txBody>
      </p:sp>
      <p:pic>
        <p:nvPicPr>
          <p:cNvPr id="13315" name="Picture 2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34481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Пример 1. Через точку С провести нисходящую прямую общего положения </a:t>
            </a:r>
            <a:r>
              <a:rPr lang="en-US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altLang="ru-RU" sz="16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 descr="Фильм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7929562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ru-RU" b="1" dirty="0"/>
              <a:t>Прямые частного положения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Прямые, параллельные предметной или картинной плоскости, называются </a:t>
            </a:r>
            <a:r>
              <a:rPr lang="ru-RU" b="1" dirty="0"/>
              <a:t>прямыми частного положения. </a:t>
            </a:r>
            <a:r>
              <a:rPr lang="ru-RU" dirty="0"/>
              <a:t>К ним относятся:</a:t>
            </a:r>
            <a:r>
              <a:rPr lang="ru-RU" i="1" dirty="0">
                <a:latin typeface="+mn-lt"/>
                <a:cs typeface="+mn-cs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       </a:t>
            </a:r>
            <a:r>
              <a:rPr lang="ru-RU" b="1" i="1" dirty="0"/>
              <a:t>Прямая широт – </a:t>
            </a:r>
            <a:r>
              <a:rPr lang="ru-RU" i="1" dirty="0"/>
              <a:t>горизонтальная прямая, параллельная предметной и картинной плоскостям.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       </a:t>
            </a:r>
            <a:r>
              <a:rPr lang="ru-RU" b="1" i="1" dirty="0"/>
              <a:t>Глубинная – г</a:t>
            </a:r>
            <a:r>
              <a:rPr lang="ru-RU" i="1" dirty="0"/>
              <a:t>оризонтальная прямая, которая перпендикулярна к картине</a:t>
            </a:r>
            <a:r>
              <a:rPr lang="ru-RU" b="1" dirty="0"/>
              <a:t>.</a:t>
            </a:r>
            <a:r>
              <a:rPr lang="ru-RU" dirty="0"/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i="1" dirty="0"/>
              <a:t>       </a:t>
            </a:r>
            <a:r>
              <a:rPr lang="ru-RU" b="1" i="1" dirty="0"/>
              <a:t>Горизонтальная прямая произвольного направления – г</a:t>
            </a:r>
            <a:r>
              <a:rPr lang="ru-RU" i="1" dirty="0"/>
              <a:t>оризонтальная прямая, не параллельная и не перпендикулярная к картине</a:t>
            </a:r>
            <a:r>
              <a:rPr lang="ru-RU" b="1" i="1" dirty="0"/>
              <a:t>.</a:t>
            </a:r>
            <a:r>
              <a:rPr lang="ru-RU" dirty="0"/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         </a:t>
            </a:r>
            <a:r>
              <a:rPr lang="ru-RU" b="1" i="1" dirty="0"/>
              <a:t>Вертикальная – </a:t>
            </a:r>
            <a:r>
              <a:rPr lang="ru-RU" i="1" dirty="0"/>
              <a:t>прямая, перпендикулярная к предметной плоскости.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 </a:t>
            </a:r>
            <a:r>
              <a:rPr lang="ru-RU" b="1" i="1" dirty="0"/>
              <a:t>Фронтальная – </a:t>
            </a:r>
            <a:r>
              <a:rPr lang="ru-RU" i="1" dirty="0"/>
              <a:t>прямая, параллельная картине и под произвольным углом наклонная к предметной плос­кости.</a:t>
            </a: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260648"/>
            <a:ext cx="7929562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Прямая широт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sz="14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В перспективе она расположена параллельно основанию картины и предельной точки не имеет. Для построения прямой широт на картине достаточно определить положение одной ее точки. Затем через полученную точку и ее проекцию нужно провести прямые, параллельные основанию картины.</a:t>
            </a:r>
          </a:p>
        </p:txBody>
      </p:sp>
      <p:pic>
        <p:nvPicPr>
          <p:cNvPr id="16388" name="Picture 2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676875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ЭЛЕМЕНТОВ ПРОСТРАНСТВА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1428750"/>
            <a:ext cx="7929562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Глубинная прямая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sz="14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Бесконечно продолженная горизонтальная прямая, перпендикулярная к картине, в перспективе ограничена предельной точкой, которая совпадает с главной точкой.</a:t>
            </a:r>
            <a:r>
              <a:rPr lang="ru-RU" b="1" i="1" dirty="0">
                <a:latin typeface="+mn-lt"/>
                <a:cs typeface="+mn-cs"/>
              </a:rPr>
              <a:t> </a:t>
            </a:r>
            <a:r>
              <a:rPr lang="ru-RU" i="1" dirty="0"/>
              <a:t>Глубинная прямая при изображении на картине ограничена предельной точкой, совпадающей с главной точкой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2" name="Picture 2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455988"/>
            <a:ext cx="59372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ЭЛЕМЕНТОВ ПРОСТРАНСТВА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38" y="1196975"/>
            <a:ext cx="7929562" cy="27765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Горизонтальная прямая произвольного направления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sz="14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Бесконечно продолженная горизонтальная прямая, составляющая с картиной произвольный угол, в перспективе ограничена предельной точкой, которая находится на линии горизонта в соответствии с направлением, данной прямой.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i="1" dirty="0"/>
              <a:t>Признаком изображения на картине произвольно направленной горизонтальной прямой является общая с ее проекцией предельная точка, расположенная на линии горизонта.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6" name="Picture 2" descr="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643313"/>
            <a:ext cx="59372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7929562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Вертикальная прямая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sz="14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Вертикальная прямая изображается на картине перпендикулярной к ее основанию и предельной точки не имеет. </a:t>
            </a:r>
            <a:r>
              <a:rPr lang="ru-RU" i="1" dirty="0"/>
              <a:t>Признаком перспективного изображения вертикальной прямой является перпендикулярность ее к основанию картины.</a:t>
            </a:r>
          </a:p>
        </p:txBody>
      </p:sp>
      <p:pic>
        <p:nvPicPr>
          <p:cNvPr id="19460" name="Picture 2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676875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7929562" cy="1970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Фронтальная прямая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endParaRPr lang="ru-RU" sz="1400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Признаком изображения фронтальной прямой на картине является параллельность ее вторичной проекции основанию картины, а также сохранение натуральной величины угла наклона к предметной плоскости.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4" name="Picture 2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563" y="3268663"/>
            <a:ext cx="59372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8001000" cy="4360540"/>
          </a:xfr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Изучить теоретические основы построения перспективных изображений и получить практические навыки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построения перспектив объектов,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теней объектов, перспектив интерьера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marL="432000" indent="-4320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Перспективные проекции</a:t>
            </a:r>
            <a:endParaRPr lang="ru-RU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1.1</a:t>
            </a:r>
            <a:r>
              <a:rPr lang="ru-RU" sz="1800" b="1" dirty="0" smtClean="0"/>
              <a:t>Общие положения.</a:t>
            </a:r>
            <a:r>
              <a:rPr lang="ru-RU" sz="1800" dirty="0" smtClean="0"/>
              <a:t> </a:t>
            </a:r>
            <a:r>
              <a:rPr lang="ru-RU" sz="1800" b="1" dirty="0" smtClean="0"/>
              <a:t>Перспектива </a:t>
            </a:r>
            <a:r>
              <a:rPr lang="ru-RU" sz="1800" b="1" dirty="0" smtClean="0"/>
              <a:t>точки, прямой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1.2 </a:t>
            </a:r>
            <a:r>
              <a:rPr lang="ru-RU" sz="1800" b="1" dirty="0" smtClean="0"/>
              <a:t>Построение </a:t>
            </a:r>
            <a:r>
              <a:rPr lang="ru-RU" sz="1800" b="1" dirty="0" smtClean="0"/>
              <a:t>перспективы прямых характерного положения.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1.3 </a:t>
            </a:r>
            <a:r>
              <a:rPr lang="ru-RU" sz="1800" b="1" dirty="0" smtClean="0"/>
              <a:t>Перспектива </a:t>
            </a:r>
            <a:r>
              <a:rPr lang="ru-RU" sz="1800" b="1" dirty="0" smtClean="0"/>
              <a:t>плоских фигур</a:t>
            </a:r>
            <a:r>
              <a:rPr lang="ru-RU" sz="1800" b="1" dirty="0" smtClean="0"/>
              <a:t>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1.4 </a:t>
            </a:r>
            <a:r>
              <a:rPr lang="ru-RU" sz="1800" b="1" dirty="0" smtClean="0"/>
              <a:t>Перспектива </a:t>
            </a:r>
            <a:r>
              <a:rPr lang="ru-RU" sz="1800" b="1" dirty="0" smtClean="0"/>
              <a:t>геометрических тел</a:t>
            </a:r>
            <a:r>
              <a:rPr lang="ru-RU" sz="1800" b="1" dirty="0" smtClean="0"/>
              <a:t>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1.5 </a:t>
            </a:r>
            <a:r>
              <a:rPr lang="ru-RU" sz="1800" b="1" dirty="0" smtClean="0"/>
              <a:t>Перспектива </a:t>
            </a:r>
            <a:r>
              <a:rPr lang="ru-RU" sz="1800" b="1" dirty="0" smtClean="0"/>
              <a:t>архитектурных объектов.</a:t>
            </a:r>
            <a:endParaRPr lang="ru-RU" sz="1800" dirty="0" smtClean="0"/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1.6 </a:t>
            </a:r>
            <a:r>
              <a:rPr lang="ru-RU" sz="1800" b="1" dirty="0" smtClean="0"/>
              <a:t>Способ </a:t>
            </a:r>
            <a:r>
              <a:rPr lang="ru-RU" sz="1800" b="1" dirty="0" smtClean="0"/>
              <a:t>архитекторов</a:t>
            </a: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1.7 </a:t>
            </a:r>
            <a:r>
              <a:rPr lang="ru-RU" sz="1800" b="1" dirty="0" smtClean="0"/>
              <a:t>Перспектива </a:t>
            </a:r>
            <a:r>
              <a:rPr lang="ru-RU" sz="1800" b="1" dirty="0" smtClean="0"/>
              <a:t>стилизованного </a:t>
            </a:r>
            <a:r>
              <a:rPr lang="ru-RU" sz="1800" b="1" dirty="0" smtClean="0"/>
              <a:t>объекта. Перспектива </a:t>
            </a:r>
            <a:r>
              <a:rPr lang="ru-RU" sz="1800" b="1" dirty="0" smtClean="0"/>
              <a:t>интерьера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endParaRPr lang="ru-RU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>ПОСТРОЕНИЕ ТЕНЕЙ НА ОРТОГОНАЛЬНЫХ ПРОЕКЦИЯХ</a:t>
            </a:r>
            <a:endParaRPr lang="ru-RU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2.1 </a:t>
            </a:r>
            <a:r>
              <a:rPr lang="ru-RU" sz="1800" dirty="0" smtClean="0"/>
              <a:t>Тени точки, линии, плоской </a:t>
            </a:r>
            <a:r>
              <a:rPr lang="ru-RU" sz="1800" dirty="0" smtClean="0"/>
              <a:t>фигуры. Тени </a:t>
            </a:r>
            <a:r>
              <a:rPr lang="ru-RU" sz="1800" dirty="0" smtClean="0"/>
              <a:t>геометрических тел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2.2 </a:t>
            </a:r>
            <a:r>
              <a:rPr lang="ru-RU" sz="1800" dirty="0" smtClean="0"/>
              <a:t>Тени </a:t>
            </a:r>
            <a:r>
              <a:rPr lang="ru-RU" sz="1800" dirty="0" smtClean="0"/>
              <a:t>на ортогональном </a:t>
            </a:r>
            <a:r>
              <a:rPr lang="ru-RU" sz="1800" dirty="0" smtClean="0"/>
              <a:t>чертеже. </a:t>
            </a:r>
            <a:r>
              <a:rPr lang="ru-RU" sz="1800" b="1" dirty="0" smtClean="0"/>
              <a:t>Тени на фасаде </a:t>
            </a:r>
            <a:r>
              <a:rPr lang="ru-RU" sz="1800" b="1" dirty="0" smtClean="0"/>
              <a:t>ортогонального чертежа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32000" indent="-432000" algn="l">
              <a:spcBef>
                <a:spcPts val="0"/>
              </a:spcBef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2.3</a:t>
            </a:r>
            <a:r>
              <a:rPr lang="ru-RU" sz="1800" i="1" dirty="0" smtClean="0"/>
              <a:t>. </a:t>
            </a:r>
            <a:r>
              <a:rPr lang="ru-RU" sz="1800" dirty="0" smtClean="0"/>
              <a:t>Построение собственных и падающих теней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929562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ru-RU" b="1" dirty="0"/>
              <a:t>Прямые особого положения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defRPr/>
            </a:pP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Прямые, расположенные под произвольным углом к предметной и картинной плоскостям и параллельные плоскости главного луча зрения, называются </a:t>
            </a:r>
            <a:r>
              <a:rPr lang="ru-RU" b="1" dirty="0"/>
              <a:t>прямыми особого положения.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     </a:t>
            </a:r>
            <a:r>
              <a:rPr lang="ru-RU" dirty="0"/>
              <a:t>Прямая особого положения в зависимости от ее направления может быть </a:t>
            </a:r>
            <a:r>
              <a:rPr lang="ru-RU" i="1" dirty="0"/>
              <a:t>восходящей </a:t>
            </a:r>
            <a:r>
              <a:rPr lang="ru-RU" dirty="0"/>
              <a:t>и</a:t>
            </a:r>
            <a:r>
              <a:rPr lang="ru-RU" i="1" dirty="0"/>
              <a:t> нисходящей</a:t>
            </a:r>
            <a:r>
              <a:rPr lang="ru-RU" dirty="0"/>
              <a:t>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 Если точки прямой по мере удаления от картинной плоскости повышаются, то такая прямая называется </a:t>
            </a:r>
            <a:r>
              <a:rPr lang="ru-RU" b="1" dirty="0"/>
              <a:t>восходящей</a:t>
            </a:r>
            <a:r>
              <a:rPr lang="ru-RU" b="1" i="1" dirty="0">
                <a:latin typeface="+mn-lt"/>
                <a:cs typeface="+mn-cs"/>
              </a:rPr>
              <a:t>. </a:t>
            </a:r>
            <a:r>
              <a:rPr lang="ru-RU" dirty="0"/>
              <a:t>Восходящая прямая направлена снизу вверх от картинной плоскости.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 Если точки прямой по мере удаления от картинной плоскости понижаются, то такая прямая называется </a:t>
            </a:r>
            <a:r>
              <a:rPr lang="ru-RU" b="1" dirty="0"/>
              <a:t>нисходящей</a:t>
            </a:r>
            <a:r>
              <a:rPr lang="ru-RU" dirty="0"/>
              <a:t>.</a:t>
            </a:r>
            <a:r>
              <a:rPr lang="ru-RU" b="1" i="1" dirty="0">
                <a:latin typeface="+mn-lt"/>
                <a:cs typeface="+mn-cs"/>
              </a:rPr>
              <a:t> </a:t>
            </a:r>
            <a:r>
              <a:rPr lang="ru-RU" dirty="0"/>
              <a:t>Нисходящая прямая направлена сверху вниз от картинной плоскости.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611560" y="404664"/>
            <a:ext cx="78581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/>
              <a:t>       </a:t>
            </a:r>
          </a:p>
          <a:p>
            <a:pPr algn="ctr" eaLnBrk="1" hangingPunct="1"/>
            <a:r>
              <a:rPr lang="ru-RU" altLang="ru-RU" dirty="0"/>
              <a:t> </a:t>
            </a:r>
            <a:r>
              <a:rPr lang="ru-RU" altLang="ru-RU" b="1" i="1" dirty="0"/>
              <a:t>Восходящая прямая особого положения     </a:t>
            </a:r>
          </a:p>
          <a:p>
            <a:pPr algn="ctr" eaLnBrk="1" hangingPunct="1"/>
            <a:r>
              <a:rPr lang="ru-RU" altLang="ru-RU" b="1" i="1" dirty="0"/>
              <a:t> </a:t>
            </a:r>
          </a:p>
          <a:p>
            <a:pPr algn="just" eaLnBrk="1" hangingPunct="1"/>
            <a:r>
              <a:rPr lang="ru-RU" altLang="ru-RU" dirty="0"/>
              <a:t>       Восходящая прямая особого положения в перспективе ограничена предельной точкой, которая находится на линии главного вертикала над горизонтом, а ее проекция совпадает с главной точкой картины.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dirty="0"/>
          </a:p>
        </p:txBody>
      </p:sp>
      <p:pic>
        <p:nvPicPr>
          <p:cNvPr id="22532" name="Picture 2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214688"/>
            <a:ext cx="593725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539552" y="332656"/>
            <a:ext cx="78581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Нисходящая прямая особого положения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r>
              <a:rPr lang="ru-RU" altLang="ru-RU" dirty="0"/>
              <a:t> Нисходящая прямая особого положения в перспективе ограничена предельной точкой, которая находится на линии главного вертикала под горизонтом, а ее проекция совпадает с главной точкой картины.</a:t>
            </a:r>
          </a:p>
          <a:p>
            <a:pPr algn="just" eaLnBrk="1" hangingPunct="1"/>
            <a:endParaRPr lang="ru-RU" altLang="ru-RU" dirty="0"/>
          </a:p>
        </p:txBody>
      </p:sp>
      <p:pic>
        <p:nvPicPr>
          <p:cNvPr id="23556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286125"/>
            <a:ext cx="5937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404664"/>
            <a:ext cx="785812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Calibri" panose="020F0502020204030204" pitchFamily="34" charset="0"/>
              <a:buAutoNum type="arabicPeriod" startAt="7"/>
            </a:pPr>
            <a:r>
              <a:rPr lang="ru-RU" altLang="ru-RU" b="1" dirty="0"/>
              <a:t>Следы прямых</a:t>
            </a:r>
          </a:p>
          <a:p>
            <a:pPr algn="just" eaLnBrk="1" hangingPunct="1"/>
            <a:endParaRPr lang="ru-RU" altLang="ru-RU" sz="1400" dirty="0"/>
          </a:p>
          <a:p>
            <a:pPr algn="just" eaLnBrk="1" hangingPunct="1"/>
            <a:r>
              <a:rPr lang="ru-RU" altLang="ru-RU" dirty="0"/>
              <a:t>         Точка пересечения прямой с плоскостью проекций называется </a:t>
            </a:r>
            <a:r>
              <a:rPr lang="ru-RU" altLang="ru-RU" b="1" i="1" dirty="0"/>
              <a:t>следом </a:t>
            </a:r>
            <a:r>
              <a:rPr lang="ru-RU" altLang="ru-RU" dirty="0"/>
              <a:t>этой прямой.</a:t>
            </a:r>
          </a:p>
          <a:p>
            <a:pPr algn="just" eaLnBrk="1" hangingPunct="1"/>
            <a:r>
              <a:rPr lang="ru-RU" altLang="ru-RU" dirty="0"/>
              <a:t>         Точки пересечения прямой с картинной (</a:t>
            </a:r>
            <a:r>
              <a:rPr lang="ru-RU" altLang="ru-RU" b="1" i="1" dirty="0"/>
              <a:t>картинный след</a:t>
            </a:r>
            <a:r>
              <a:rPr lang="ru-RU" altLang="ru-RU" dirty="0"/>
              <a:t>) и предметной (</a:t>
            </a:r>
            <a:r>
              <a:rPr lang="ru-RU" altLang="ru-RU" b="1" i="1" dirty="0"/>
              <a:t>предметный след</a:t>
            </a:r>
            <a:r>
              <a:rPr lang="ru-RU" altLang="ru-RU" dirty="0"/>
              <a:t>)</a:t>
            </a:r>
            <a:r>
              <a:rPr lang="ru-RU" altLang="ru-RU" dirty="0">
                <a:latin typeface="Calibri" panose="020F0502020204030204" pitchFamily="34" charset="0"/>
              </a:rPr>
              <a:t> </a:t>
            </a:r>
            <a:r>
              <a:rPr lang="ru-RU" altLang="ru-RU" dirty="0"/>
              <a:t>плоскостями находятся на линиях пересечения вспомогательной предметно-проецирующей плоскости с плоскостями проекций и самой прямой.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dirty="0"/>
          </a:p>
        </p:txBody>
      </p:sp>
      <p:pic>
        <p:nvPicPr>
          <p:cNvPr id="24580" name="Picture 2" descr="D:\ЗАДАЧНИК\РТ НОВЫЕ П\Рисуно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643313"/>
            <a:ext cx="50482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ЗАДАЧНИК\РТ НОВЫЕ П\Рисунок2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3714750"/>
            <a:ext cx="72834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3568" y="260648"/>
            <a:ext cx="785812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Calibri" panose="020F0502020204030204" pitchFamily="34" charset="0"/>
              <a:buAutoNum type="arabicPeriod" startAt="8"/>
            </a:pPr>
            <a:r>
              <a:rPr lang="ru-RU" altLang="ru-RU" b="1" dirty="0"/>
              <a:t>Взаимное положение прямых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r>
              <a:rPr lang="ru-RU" altLang="ru-RU" dirty="0"/>
              <a:t>          Относительно друг друга прямые могут быть параллельными, пересекающимися или скрещивающимися.</a:t>
            </a:r>
          </a:p>
          <a:p>
            <a:pPr algn="just" eaLnBrk="1" hangingPunct="1"/>
            <a:r>
              <a:rPr lang="ru-RU" altLang="ru-RU" dirty="0"/>
              <a:t>          Произвольно направленные параллельные прямые на картине изображаются пучком прямых, сходящихся в одной предельной точке. Общая предельная точка произвольно расположенных горизонтальных прямых находится на линии горизонта и называется точкой схода.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789146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2. Через точку С провести  прямую </a:t>
            </a:r>
            <a:r>
              <a:rPr lang="en-US" sz="1600" dirty="0">
                <a:ea typeface="+mj-ea"/>
              </a:rPr>
              <a:t>L</a:t>
            </a:r>
            <a:r>
              <a:rPr lang="ru-RU" sz="1600" dirty="0">
                <a:ea typeface="+mj-ea"/>
              </a:rPr>
              <a:t>, параллельную прямой АВ</a:t>
            </a:r>
          </a:p>
        </p:txBody>
      </p:sp>
      <p:pic>
        <p:nvPicPr>
          <p:cNvPr id="26629" name="Picture 5" descr="Фильм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3. Через точку С провести  прямую </a:t>
            </a:r>
            <a:r>
              <a:rPr lang="en-US" sz="1600" dirty="0">
                <a:ea typeface="+mj-ea"/>
              </a:rPr>
              <a:t>L</a:t>
            </a:r>
            <a:r>
              <a:rPr lang="ru-RU" sz="1600" dirty="0">
                <a:ea typeface="+mj-ea"/>
              </a:rPr>
              <a:t> параллельно картине, пересекающую прямую АВ</a:t>
            </a:r>
          </a:p>
        </p:txBody>
      </p:sp>
      <p:pic>
        <p:nvPicPr>
          <p:cNvPr id="27653" name="Picture 5" descr="Фильм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1287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789146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4. Построить следы прямой АВ</a:t>
            </a:r>
          </a:p>
        </p:txBody>
      </p:sp>
      <p:pic>
        <p:nvPicPr>
          <p:cNvPr id="28677" name="Picture 5" descr="Фильм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1287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ЭЛЕМЕНТОВ ПРОСТРАНСТВА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2910" y="1357298"/>
            <a:ext cx="785818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numCol="2" anchor="ctr">
            <a:spAutoFit/>
          </a:bodyPr>
          <a:lstStyle/>
          <a:p>
            <a:pPr indent="457200" algn="ctr">
              <a:buFont typeface="+mj-lt"/>
              <a:buAutoNum type="arabicPeriod" startAt="9"/>
              <a:defRPr/>
            </a:pPr>
            <a:r>
              <a:rPr lang="ru-RU" b="1" dirty="0">
                <a:ea typeface="Times New Roman" pitchFamily="18" charset="0"/>
              </a:rPr>
              <a:t>Изображение плоскости в перспективе</a:t>
            </a:r>
          </a:p>
          <a:p>
            <a:pPr indent="457200" algn="just">
              <a:defRPr/>
            </a:pPr>
            <a:endParaRPr lang="ru-RU" dirty="0">
              <a:ea typeface="Times New Roman" pitchFamily="18" charset="0"/>
            </a:endParaRPr>
          </a:p>
          <a:p>
            <a:pPr marL="108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ea typeface="Times New Roman" pitchFamily="18" charset="0"/>
              </a:rPr>
              <a:t>        </a:t>
            </a:r>
            <a:r>
              <a:rPr lang="ru-RU" sz="1600" dirty="0"/>
              <a:t>В перспективе плоскость может быть задана различными способами: тремя точками, не лежащими на одной прямой; прямой и точкой, не лежащей на этой прямой; двумя пересекающимися прямыми; двумя параллельными прямыми; плоской фигурой. Но для более наглядного изображения плоскости на картине ее задают следами.</a:t>
            </a:r>
          </a:p>
          <a:p>
            <a:pPr marL="108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/>
              <a:t>        Следом плоскости</a:t>
            </a:r>
            <a:r>
              <a:rPr lang="ru-RU" sz="1600" dirty="0"/>
              <a:t> в перспективе называют линию пересечения ее с предметной (</a:t>
            </a:r>
            <a:r>
              <a:rPr lang="ru-RU" sz="1600" b="1" i="1" dirty="0"/>
              <a:t>предметный след</a:t>
            </a:r>
            <a:r>
              <a:rPr lang="ru-RU" sz="1600" dirty="0"/>
              <a:t>)  или картинной (</a:t>
            </a:r>
            <a:r>
              <a:rPr lang="ru-RU" sz="1600" b="1" i="1" dirty="0"/>
              <a:t>картинный след</a:t>
            </a:r>
            <a:r>
              <a:rPr lang="ru-RU" sz="1600" dirty="0"/>
              <a:t>) плоскостью.</a:t>
            </a:r>
          </a:p>
          <a:p>
            <a:pPr marL="108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/>
              <a:t>        Предельной прямой</a:t>
            </a:r>
            <a:r>
              <a:rPr lang="ru-RU" sz="1600" dirty="0"/>
              <a:t> плоскости называют совокупность множества предельных точек прямых, образующих эту плоскость. Предельная прямая плоскости параллельна ее картинному следу, и проходит через предельную точку предметного следа этой плоскости.</a:t>
            </a:r>
          </a:p>
          <a:p>
            <a:pPr indent="457200" algn="just">
              <a:defRPr/>
            </a:pPr>
            <a:endParaRPr lang="ru-RU" dirty="0"/>
          </a:p>
          <a:p>
            <a:pPr indent="457200" algn="just">
              <a:defRPr/>
            </a:pPr>
            <a:endParaRPr lang="ru-RU" dirty="0"/>
          </a:p>
        </p:txBody>
      </p:sp>
      <p:pic>
        <p:nvPicPr>
          <p:cNvPr id="29700" name="Picture 2" descr="D:\ЗАДАЧНИК\РТ НОВЫЕ П\для лекций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703638"/>
            <a:ext cx="37480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332656"/>
            <a:ext cx="81438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Изображение плоскости в перспективе</a:t>
            </a:r>
          </a:p>
          <a:p>
            <a:pPr algn="just" eaLnBrk="1" hangingPunct="1"/>
            <a:endParaRPr lang="ru-RU" altLang="ru-RU" dirty="0"/>
          </a:p>
          <a:p>
            <a:pPr eaLnBrk="1" hangingPunct="1"/>
            <a:r>
              <a:rPr lang="ru-RU" altLang="ru-RU" dirty="0"/>
              <a:t>        В зависимости от положения относительно плоскостей проекций плоскости бывают </a:t>
            </a:r>
            <a:r>
              <a:rPr lang="ru-RU" altLang="ru-RU" b="1" dirty="0"/>
              <a:t>общего</a:t>
            </a:r>
            <a:r>
              <a:rPr lang="ru-RU" altLang="ru-RU" dirty="0"/>
              <a:t> (произвольная к плоскостям проекций), </a:t>
            </a:r>
            <a:r>
              <a:rPr lang="ru-RU" altLang="ru-RU" b="1" dirty="0"/>
              <a:t>частного</a:t>
            </a:r>
            <a:r>
              <a:rPr lang="ru-RU" altLang="ru-RU" dirty="0"/>
              <a:t> (параллельная или перпендикулярная к плоскостям проекций) и </a:t>
            </a:r>
            <a:r>
              <a:rPr lang="ru-RU" altLang="ru-RU" b="1" dirty="0"/>
              <a:t>особого</a:t>
            </a:r>
            <a:r>
              <a:rPr lang="ru-RU" altLang="ru-RU" dirty="0"/>
              <a:t> (произвольная к плоскостям проекций, но следы параллельны основанию картины) положения.</a:t>
            </a:r>
          </a:p>
        </p:txBody>
      </p:sp>
      <p:pic>
        <p:nvPicPr>
          <p:cNvPr id="30724" name="Picture 3" descr="D:\ЗАДАЧНИК\РТ НОВЫЕ П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3786188"/>
            <a:ext cx="236537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D:\ЗАДАЧНИК\РТ НОВЫЕ П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797300"/>
            <a:ext cx="23685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D:\ЗАДАЧНИК\РТ НОВЫЕ П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92538"/>
            <a:ext cx="236855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813" y="1500188"/>
            <a:ext cx="7715250" cy="42862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Метод центрального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проецирования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Перспектива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– это наука о построении изображений предметов на какой-либо поверхности такими, какими их воспринимает глаз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человека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В зависимости от вида поверхности, на которой выполнено перспективное изображение,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перспектива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делятся на виды: 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линейная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(изображение на плоскости), 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панорамная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(изображение на внутренней вертикальной цилиндрической поверхности), 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купольная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(изображение, выполненное на внутренней поверхности сферы или эллипсоида),</a:t>
            </a:r>
          </a:p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театральная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(изображения, выполненные на нескольких вертикальных плоскостях, расположенных в различной глубине).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03433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5. Определить следы плоскости </a:t>
            </a:r>
            <a:r>
              <a:rPr lang="en-US" sz="1600" dirty="0">
                <a:ea typeface="+mj-ea"/>
              </a:rPr>
              <a:t>Q, </a:t>
            </a:r>
            <a:r>
              <a:rPr lang="ru-RU" sz="1600" dirty="0">
                <a:ea typeface="+mj-ea"/>
              </a:rPr>
              <a:t>заданной пересекающимися прямыми </a:t>
            </a:r>
            <a:r>
              <a:rPr lang="en-US" sz="1600" dirty="0">
                <a:ea typeface="+mj-ea"/>
              </a:rPr>
              <a:t>L </a:t>
            </a:r>
            <a:r>
              <a:rPr lang="ru-RU" sz="1600" dirty="0">
                <a:ea typeface="+mj-ea"/>
              </a:rPr>
              <a:t>и </a:t>
            </a:r>
            <a:r>
              <a:rPr lang="en-US" sz="1600" dirty="0">
                <a:ea typeface="+mj-ea"/>
              </a:rPr>
              <a:t>M</a:t>
            </a:r>
            <a:endParaRPr lang="ru-RU" sz="1600" dirty="0">
              <a:ea typeface="+mj-ea"/>
            </a:endParaRPr>
          </a:p>
        </p:txBody>
      </p:sp>
      <p:pic>
        <p:nvPicPr>
          <p:cNvPr id="31749" name="Picture 5" descr="Фильм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03433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</a:t>
            </a:r>
            <a:r>
              <a:rPr lang="en-US" sz="1600" dirty="0">
                <a:ea typeface="+mj-ea"/>
              </a:rPr>
              <a:t>6</a:t>
            </a:r>
            <a:r>
              <a:rPr lang="ru-RU" sz="1600" dirty="0">
                <a:ea typeface="+mj-ea"/>
              </a:rPr>
              <a:t>. Построить линию взаимного пересечения двух плоскостей </a:t>
            </a:r>
            <a:r>
              <a:rPr lang="en-US" sz="1600" dirty="0">
                <a:ea typeface="+mj-ea"/>
              </a:rPr>
              <a:t>Q</a:t>
            </a:r>
            <a:r>
              <a:rPr lang="ru-RU" sz="1600" dirty="0">
                <a:ea typeface="+mj-ea"/>
              </a:rPr>
              <a:t> и</a:t>
            </a:r>
            <a:r>
              <a:rPr lang="en-US" sz="1600" dirty="0">
                <a:ea typeface="+mj-ea"/>
              </a:rPr>
              <a:t>  T</a:t>
            </a:r>
            <a:endParaRPr lang="ru-RU" sz="1600" dirty="0">
              <a:ea typeface="+mj-ea"/>
            </a:endParaRPr>
          </a:p>
        </p:txBody>
      </p:sp>
      <p:pic>
        <p:nvPicPr>
          <p:cNvPr id="32773" name="Picture 5" descr="Фильм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4143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789146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7. Определить предметную проекцию точки А, принадлежащей плоскости </a:t>
            </a:r>
            <a:r>
              <a:rPr lang="en-US" sz="1600" dirty="0">
                <a:ea typeface="+mj-ea"/>
              </a:rPr>
              <a:t>T</a:t>
            </a:r>
            <a:endParaRPr lang="ru-RU" sz="1600" dirty="0">
              <a:ea typeface="+mj-ea"/>
            </a:endParaRPr>
          </a:p>
        </p:txBody>
      </p:sp>
      <p:pic>
        <p:nvPicPr>
          <p:cNvPr id="33797" name="Picture 5" descr="Фильм7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332656"/>
            <a:ext cx="81438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Calibri" panose="020F0502020204030204" pitchFamily="34" charset="0"/>
              <a:buAutoNum type="arabicPeriod" startAt="10"/>
            </a:pPr>
            <a:r>
              <a:rPr lang="ru-RU" altLang="ru-RU" b="1" dirty="0"/>
              <a:t>Перспективные масштабы</a:t>
            </a:r>
          </a:p>
          <a:p>
            <a:pPr algn="just" eaLnBrk="1" hangingPunct="1"/>
            <a:endParaRPr lang="ru-RU" altLang="ru-RU" sz="1400" dirty="0"/>
          </a:p>
          <a:p>
            <a:pPr algn="just" eaLnBrk="1" hangingPunct="1"/>
            <a:r>
              <a:rPr lang="ru-RU" altLang="ru-RU" dirty="0"/>
              <a:t>        Для построения на картине объектов по их заданным размерам, применяют перспективный масштаб. Он позволяет установить соотношения между натуральными и перспективными линейными размерами предметов. Для этого задается масштаб картины с натуральной единицей длины линейного масштаба.</a:t>
            </a:r>
            <a:r>
              <a:rPr lang="ru-RU" altLang="ru-RU" b="1" i="1" dirty="0"/>
              <a:t> </a:t>
            </a:r>
            <a:r>
              <a:rPr lang="ru-RU" altLang="ru-RU" dirty="0"/>
              <a:t>Его строят в соответствии с положением в предметном пространстве измеряемых отрезков в трех главных направлениях: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       ширины, на прямых, расположенных параллельно основанию картины;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       глубины, на прямых, расположенных перпендикулярно к плоскости картины;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ru-RU" altLang="ru-RU" dirty="0"/>
              <a:t>       высоты, на прямых, расположенных перпендикулярно к предметной плоскости.</a:t>
            </a:r>
          </a:p>
          <a:p>
            <a:pPr algn="just" eaLnBrk="1" hangingPunct="1"/>
            <a:r>
              <a:rPr lang="ru-RU" altLang="ru-RU" dirty="0"/>
              <a:t>        В соответствии с главными направлениями прямых строят перспективные масштабы: широт, глубин и высот.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332656"/>
            <a:ext cx="81438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Масштаб широт</a:t>
            </a:r>
          </a:p>
          <a:p>
            <a:pPr algn="just" eaLnBrk="1" hangingPunct="1"/>
            <a:endParaRPr lang="ru-RU" altLang="ru-RU" sz="1400" dirty="0"/>
          </a:p>
          <a:p>
            <a:pPr algn="just" eaLnBrk="1" hangingPunct="1"/>
            <a:r>
              <a:rPr lang="ru-RU" altLang="ru-RU" i="1" dirty="0"/>
              <a:t>         Масштаб, построенный на прямой, параллельной основанию картины, называется </a:t>
            </a:r>
            <a:r>
              <a:rPr lang="ru-RU" altLang="ru-RU" b="1" i="1" dirty="0"/>
              <a:t>масштабом широт</a:t>
            </a:r>
            <a:r>
              <a:rPr lang="ru-RU" altLang="ru-RU" dirty="0"/>
              <a:t>.</a:t>
            </a:r>
            <a:r>
              <a:rPr lang="ru-RU" altLang="ru-RU" b="1" i="1" dirty="0">
                <a:latin typeface="Calibri" panose="020F0502020204030204" pitchFamily="34" charset="0"/>
              </a:rPr>
              <a:t> </a:t>
            </a:r>
          </a:p>
          <a:p>
            <a:pPr algn="just" eaLnBrk="1" hangingPunct="1"/>
            <a:r>
              <a:rPr lang="ru-RU" altLang="ru-RU" b="1" i="1" dirty="0"/>
              <a:t>         </a:t>
            </a:r>
            <a:r>
              <a:rPr lang="ru-RU" altLang="ru-RU" dirty="0"/>
              <a:t>Для построения перспективного масштаба широт натуральные отрезки с основания картины переносят на заданную прямую с помощью линий переноса, точкой схода которых на горизонте может быть любая точка, в том числе и главная.</a:t>
            </a:r>
          </a:p>
        </p:txBody>
      </p:sp>
      <p:pic>
        <p:nvPicPr>
          <p:cNvPr id="35844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9608"/>
            <a:ext cx="835292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620688"/>
            <a:ext cx="814387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Масштаб глубин</a:t>
            </a:r>
          </a:p>
          <a:p>
            <a:pPr algn="just" eaLnBrk="1" hangingPunct="1"/>
            <a:endParaRPr lang="ru-RU" altLang="ru-RU" sz="1400" dirty="0"/>
          </a:p>
          <a:p>
            <a:pPr algn="just" eaLnBrk="1" hangingPunct="1"/>
            <a:r>
              <a:rPr lang="ru-RU" altLang="ru-RU" dirty="0"/>
              <a:t>      </a:t>
            </a:r>
            <a:r>
              <a:rPr lang="ru-RU" altLang="ru-RU" i="1" dirty="0"/>
              <a:t>   Масштаб, построенный на прямой, перпендикулярной к плоскости картины, называется </a:t>
            </a:r>
            <a:r>
              <a:rPr lang="ru-RU" altLang="ru-RU" b="1" i="1" dirty="0"/>
              <a:t>масштабом глубин</a:t>
            </a:r>
            <a:r>
              <a:rPr lang="ru-RU" altLang="ru-RU" dirty="0"/>
              <a:t>. </a:t>
            </a:r>
          </a:p>
          <a:p>
            <a:pPr algn="just" eaLnBrk="1" hangingPunct="1"/>
            <a:r>
              <a:rPr lang="ru-RU" altLang="ru-RU" dirty="0"/>
              <a:t>         Для построения перспективного масштаба глубин натуральные </a:t>
            </a:r>
            <a:r>
              <a:rPr lang="ru-RU" altLang="ru-RU" dirty="0" smtClean="0"/>
              <a:t>отрезки </a:t>
            </a:r>
            <a:r>
              <a:rPr lang="ru-RU" altLang="ru-RU" dirty="0"/>
              <a:t>с основания картины переносят на глубинную прямую с </a:t>
            </a:r>
            <a:r>
              <a:rPr lang="ru-RU" altLang="ru-RU" dirty="0" smtClean="0"/>
              <a:t>помощью </a:t>
            </a:r>
            <a:r>
              <a:rPr lang="ru-RU" altLang="ru-RU" dirty="0"/>
              <a:t>линий переноса, точкой схода которых является дистанционная.</a:t>
            </a:r>
          </a:p>
        </p:txBody>
      </p:sp>
      <p:pic>
        <p:nvPicPr>
          <p:cNvPr id="36868" name="Picture 2" descr="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646488"/>
            <a:ext cx="56515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548680"/>
            <a:ext cx="8143875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Масштаб высот</a:t>
            </a:r>
          </a:p>
          <a:p>
            <a:pPr algn="just" eaLnBrk="1" hangingPunct="1"/>
            <a:endParaRPr lang="ru-RU" altLang="ru-RU" sz="1400" dirty="0"/>
          </a:p>
          <a:p>
            <a:pPr algn="just" eaLnBrk="1" hangingPunct="1"/>
            <a:r>
              <a:rPr lang="ru-RU" altLang="ru-RU" dirty="0"/>
              <a:t>          </a:t>
            </a:r>
            <a:r>
              <a:rPr lang="ru-RU" altLang="ru-RU" i="1" dirty="0"/>
              <a:t>Масштаб, построенный на прямой, перпендикулярной к предметной плоскости, называется </a:t>
            </a:r>
            <a:r>
              <a:rPr lang="ru-RU" altLang="ru-RU" b="1" i="1" dirty="0"/>
              <a:t>масштабом высот</a:t>
            </a:r>
            <a:r>
              <a:rPr lang="ru-RU" altLang="ru-RU" i="1" dirty="0"/>
              <a:t>.</a:t>
            </a:r>
          </a:p>
          <a:p>
            <a:pPr algn="just" eaLnBrk="1" hangingPunct="1"/>
            <a:r>
              <a:rPr lang="ru-RU" altLang="ru-RU" i="1" dirty="0"/>
              <a:t>         </a:t>
            </a:r>
            <a:r>
              <a:rPr lang="ru-RU" altLang="ru-RU" dirty="0"/>
              <a:t>Для построения перспективного масштабе высот натуральные отрезки откладывают но картинном следе вертикальной плоскости, в которую заключают заданную прямую, и переносят их с помощью горизонтальных линий, точкой схода которых является предельная точка предметного следа этой плоскости.</a:t>
            </a:r>
          </a:p>
          <a:p>
            <a:pPr algn="just" eaLnBrk="1" hangingPunct="1"/>
            <a:endParaRPr lang="ru-RU" altLang="ru-RU" i="1" dirty="0"/>
          </a:p>
        </p:txBody>
      </p:sp>
      <p:pic>
        <p:nvPicPr>
          <p:cNvPr id="37892" name="Picture 2" descr="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857625"/>
            <a:ext cx="561498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03433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8. Построить перспективу горизонтального и вертикального квадратов, если сторона АВ задана</a:t>
            </a:r>
          </a:p>
        </p:txBody>
      </p:sp>
      <p:pic>
        <p:nvPicPr>
          <p:cNvPr id="38917" name="Picture 5" descr="Фильм1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467544" y="404664"/>
            <a:ext cx="81438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Масштаб в произвольном направлении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r>
              <a:rPr lang="ru-RU" altLang="ru-RU" dirty="0"/>
              <a:t>          Для построения на картине перспективного масштаба на </a:t>
            </a:r>
            <a:r>
              <a:rPr lang="ru-RU" altLang="ru-RU" b="1" dirty="0"/>
              <a:t>произвольно направленной горизонтальной прямой</a:t>
            </a:r>
            <a:r>
              <a:rPr lang="ru-RU" altLang="ru-RU" dirty="0"/>
              <a:t> определяют на горизонте масштабную точку и с помощью линий переноса отрезки натурального масштаба переносят на заданную прямую.</a:t>
            </a:r>
          </a:p>
          <a:p>
            <a:pPr algn="just" eaLnBrk="1" hangingPunct="1"/>
            <a:endParaRPr lang="ru-RU" altLang="ru-RU" i="1" dirty="0"/>
          </a:p>
        </p:txBody>
      </p:sp>
      <p:pic>
        <p:nvPicPr>
          <p:cNvPr id="39940" name="Picture 2" descr="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659088"/>
            <a:ext cx="59245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539552" y="548680"/>
            <a:ext cx="8143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Масштаб в произвольном направлении </a:t>
            </a:r>
          </a:p>
          <a:p>
            <a:pPr algn="ctr" eaLnBrk="1" hangingPunct="1"/>
            <a:endParaRPr lang="ru-RU" altLang="ru-RU" b="1" i="1" dirty="0"/>
          </a:p>
          <a:p>
            <a:pPr algn="just" eaLnBrk="1" hangingPunct="1"/>
            <a:r>
              <a:rPr lang="ru-RU" altLang="ru-RU" i="1" dirty="0"/>
              <a:t>          </a:t>
            </a:r>
            <a:r>
              <a:rPr lang="ru-RU" altLang="ru-RU" dirty="0"/>
              <a:t>Для построения перспективного масштаба на прямых произвольного положения (</a:t>
            </a:r>
            <a:r>
              <a:rPr lang="ru-RU" altLang="ru-RU" b="1" dirty="0"/>
              <a:t>фронтальной прямой, прямой особого положения и прямой общего положения</a:t>
            </a:r>
            <a:r>
              <a:rPr lang="ru-RU" altLang="ru-RU" dirty="0"/>
              <a:t>) их заключают в проецирующую плоскость и на картинном следе откладывают отрезки натурального масштаба. Затем переносят единицы масштаба на заданные прямые линиями переноса, точки схода которых находятся на предельной прямой этой плоскости. </a:t>
            </a:r>
          </a:p>
          <a:p>
            <a:pPr algn="just" eaLnBrk="1" hangingPunct="1"/>
            <a:endParaRPr lang="ru-RU" altLang="ru-RU" i="1" dirty="0"/>
          </a:p>
        </p:txBody>
      </p:sp>
      <p:pic>
        <p:nvPicPr>
          <p:cNvPr id="40964" name="Picture 2" descr="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3225" y="4143375"/>
            <a:ext cx="58277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75" y="1357313"/>
            <a:ext cx="7715250" cy="2643187"/>
          </a:xfrm>
        </p:spPr>
        <p:txBody>
          <a:bodyPr rtlCol="0">
            <a:normAutofit/>
          </a:bodyPr>
          <a:lstStyle/>
          <a:p>
            <a:pPr marL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Основным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методом получения изображений в перспективе является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метод центрального проецирования.  </a:t>
            </a: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Это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способ построения изображений на плоскости или какой-либо поверхности с помощью проецирующих лучей, проведенных из одной точки.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Изображение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полученное методом центрального проецирования, называют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центральной проекцией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предмета, или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перспективным изображением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перспективой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124" name="Picture 2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786188"/>
            <a:ext cx="35718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260648"/>
            <a:ext cx="81438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Calibri" panose="020F0502020204030204" pitchFamily="34" charset="0"/>
              <a:buAutoNum type="arabicPeriod" startAt="11"/>
            </a:pPr>
            <a:r>
              <a:rPr lang="ru-RU" altLang="ru-RU" b="1" dirty="0"/>
              <a:t>Перспектива угла</a:t>
            </a:r>
          </a:p>
          <a:p>
            <a:pPr algn="ctr" eaLnBrk="1" hangingPunct="1"/>
            <a:endParaRPr lang="ru-RU" altLang="ru-RU" b="1" i="1" dirty="0"/>
          </a:p>
          <a:p>
            <a:pPr algn="ctr" eaLnBrk="1" hangingPunct="1"/>
            <a:r>
              <a:rPr lang="ru-RU" altLang="ru-RU" b="1" i="1" dirty="0"/>
              <a:t>Перспектива горизонтального угла</a:t>
            </a:r>
          </a:p>
          <a:p>
            <a:pPr algn="just" eaLnBrk="1" hangingPunct="1"/>
            <a:r>
              <a:rPr lang="ru-RU" altLang="ru-RU" i="1" dirty="0"/>
              <a:t>          </a:t>
            </a:r>
            <a:r>
              <a:rPr lang="ru-RU" altLang="ru-RU" dirty="0"/>
              <a:t>Для определения натуральной величины угла, расположенного в горизонтальной плоскости, его стороны продолжают до пересечения с линией горизонта и отмечают их предельные точки, которые соединяют с совмещенной точкой зрения. Угол при совмещенной точке зрения будет натуральной величиной угла, заданного на картине.</a:t>
            </a:r>
          </a:p>
          <a:p>
            <a:pPr algn="just" eaLnBrk="1" hangingPunct="1"/>
            <a:endParaRPr lang="ru-RU" altLang="ru-RU" i="1" dirty="0"/>
          </a:p>
        </p:txBody>
      </p:sp>
      <p:pic>
        <p:nvPicPr>
          <p:cNvPr id="41988" name="Picture 2" descr="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714750"/>
            <a:ext cx="593725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539552" y="404664"/>
            <a:ext cx="8143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Перспектива угла наклона прямой особого положения</a:t>
            </a:r>
          </a:p>
          <a:p>
            <a:pPr algn="ctr" eaLnBrk="1" hangingPunct="1"/>
            <a:endParaRPr lang="ru-RU" altLang="ru-RU" b="1" i="1" dirty="0"/>
          </a:p>
          <a:p>
            <a:pPr algn="just" eaLnBrk="1" hangingPunct="1"/>
            <a:r>
              <a:rPr lang="ru-RU" altLang="ru-RU" i="1" dirty="0"/>
              <a:t>          </a:t>
            </a:r>
            <a:r>
              <a:rPr lang="ru-RU" altLang="ru-RU" dirty="0"/>
              <a:t>Для построения в перспективе угла наклона восходящей прямой особого положения к предметной плоскости, его задают при дистанционной точке над линией горизонта. Продолжив сторону угла до пересечения с линией главного вертикала, получают предельную точку восходящей прямой особого положения с наклоном к предметной плоскости под заданным углом.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i="1" dirty="0"/>
          </a:p>
        </p:txBody>
      </p:sp>
      <p:pic>
        <p:nvPicPr>
          <p:cNvPr id="43012" name="Picture 2" descr="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643313"/>
            <a:ext cx="5937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611560" y="332656"/>
            <a:ext cx="81438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/>
              <a:t>Перспектива угла наклона прямой общего положения</a:t>
            </a:r>
          </a:p>
          <a:p>
            <a:pPr algn="ctr" eaLnBrk="1" hangingPunct="1"/>
            <a:endParaRPr lang="ru-RU" altLang="ru-RU" b="1" i="1" dirty="0"/>
          </a:p>
          <a:p>
            <a:pPr algn="just" eaLnBrk="1" hangingPunct="1"/>
            <a:r>
              <a:rPr lang="ru-RU" altLang="ru-RU" i="1" dirty="0"/>
              <a:t>           </a:t>
            </a:r>
            <a:r>
              <a:rPr lang="ru-RU" altLang="ru-RU" dirty="0"/>
              <a:t>Для построения в перспективе угла наклона прямой общего положения к предметной плоскости, его задают на линии горизонта при масштабной точке проекции данной прямой. Продолжив сторону этого угла до пересечения с перпендикуляром, проведенным через предельную точку ее проекции, получим предельную точку прямой общего положения, направленной к предметной плоскости под заданным углом.</a:t>
            </a:r>
          </a:p>
          <a:p>
            <a:pPr algn="just" eaLnBrk="1" hangingPunct="1"/>
            <a:endParaRPr lang="ru-RU" altLang="ru-RU" dirty="0"/>
          </a:p>
          <a:p>
            <a:pPr algn="just" eaLnBrk="1" hangingPunct="1"/>
            <a:endParaRPr lang="ru-RU" altLang="ru-RU" i="1" dirty="0"/>
          </a:p>
        </p:txBody>
      </p:sp>
      <p:pic>
        <p:nvPicPr>
          <p:cNvPr id="44036" name="Picture 3" descr="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406"/>
          <a:stretch>
            <a:fillRect/>
          </a:stretch>
        </p:blipFill>
        <p:spPr bwMode="auto">
          <a:xfrm>
            <a:off x="1000125" y="3643313"/>
            <a:ext cx="40449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643313"/>
            <a:ext cx="278923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782002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9. Построить перспективу горизонтального квадрата, если сторона АВ задана</a:t>
            </a:r>
          </a:p>
        </p:txBody>
      </p:sp>
      <p:pic>
        <p:nvPicPr>
          <p:cNvPr id="45061" name="Picture 5" descr="Фильм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5733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034338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dirty="0">
                <a:ea typeface="+mj-ea"/>
              </a:rPr>
              <a:t>Пример 10. Построить следы нисходящей плоскости особого положения, проходящей через точку А </a:t>
            </a:r>
          </a:p>
        </p:txBody>
      </p:sp>
      <p:pic>
        <p:nvPicPr>
          <p:cNvPr id="46085" name="Picture 5" descr="Фильм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8431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25" y="4071938"/>
            <a:ext cx="47498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9552" y="188640"/>
            <a:ext cx="81438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Построение перспективы отражений в плоских зеркалах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ea typeface="Times New Roman" pitchFamily="18" charset="0"/>
            </a:endParaRP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Для построения отражений предмета в зеркальной плоскости нужно:</a:t>
            </a: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из всех характерных точек предмета опустить перпендикуляры к плоскости зеркала;</a:t>
            </a: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найти точки их пересечения с плоскостью зеркала;</a:t>
            </a: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продолжить перпендикуляры за зеркальную плоскость на такое расстояние, на котором соответствующие точки предмета находятся перед ним.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ea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 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ерспектива плоскости квадра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484784"/>
            <a:ext cx="4464496" cy="475252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Перспективное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изображение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квадрата 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 проекционном аппарате)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Перспектива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квадрата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Перспектива плоскости квадрат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06489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ok-t.ru/studopedia/baza9/2260335911839.files/image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26469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МЕТОД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АРХИТЕКТОРА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(построение перспективы здания на проекционном аппарате)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ПОСТРОЕНИЕ ТЕНЕЙ В ПЕРСПЕКТИВЕ</a:t>
            </a:r>
          </a:p>
        </p:txBody>
      </p:sp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500063" y="1370013"/>
            <a:ext cx="814387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/>
              <a:t>Общие основы теории теней</a:t>
            </a:r>
          </a:p>
          <a:p>
            <a:pPr algn="ctr" eaLnBrk="1" hangingPunct="1"/>
            <a:endParaRPr lang="ru-RU" altLang="ru-RU" b="1" i="1"/>
          </a:p>
          <a:p>
            <a:pPr algn="just" eaLnBrk="1" hangingPunct="1"/>
            <a:r>
              <a:rPr lang="ru-RU" altLang="ru-RU" i="1"/>
              <a:t>          </a:t>
            </a:r>
            <a:r>
              <a:rPr lang="ru-RU" altLang="ru-RU"/>
              <a:t>Форма, объем, и пространственное положение окружающих нас предметов определяются их освещенностью. При освещении предмета образуется светотень, состоящая из блика, света, полутени, тени (собственная), рефлекса и падающей тени. </a:t>
            </a:r>
          </a:p>
          <a:p>
            <a:pPr algn="just" eaLnBrk="1" hangingPunct="1"/>
            <a:r>
              <a:rPr lang="ru-RU" altLang="ru-RU"/>
              <a:t>          Построение падающей и собственной тени предмета связано с условием его освещения. Различают два основных источника освещения: искусственный и естественный.</a:t>
            </a:r>
          </a:p>
          <a:p>
            <a:pPr algn="just" eaLnBrk="1" hangingPunct="1"/>
            <a:endParaRPr lang="ru-RU" altLang="ru-RU"/>
          </a:p>
          <a:p>
            <a:pPr algn="just" eaLnBrk="1" hangingPunct="1"/>
            <a:endParaRPr lang="ru-RU" altLang="ru-RU" i="1"/>
          </a:p>
        </p:txBody>
      </p:sp>
      <p:pic>
        <p:nvPicPr>
          <p:cNvPr id="47108" name="Picture 2" descr="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" t="3885" r="4770" b="967"/>
          <a:stretch>
            <a:fillRect/>
          </a:stretch>
        </p:blipFill>
        <p:spPr bwMode="auto">
          <a:xfrm>
            <a:off x="2214563" y="4000500"/>
            <a:ext cx="4713287" cy="221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93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714375" y="1357313"/>
            <a:ext cx="7643813" cy="500062"/>
          </a:xfrm>
        </p:spPr>
        <p:txBody>
          <a:bodyPr/>
          <a:lstStyle/>
          <a:p>
            <a:pPr marL="341313" indent="-341313" algn="ctr" eaLnBrk="1" hangingPunct="1">
              <a:spcBef>
                <a:spcPct val="0"/>
              </a:spcBef>
              <a:buFont typeface="Calibri" panose="020F0502020204030204" pitchFamily="34" charset="0"/>
              <a:buAutoNum type="arabicPeriod" startAt="2"/>
            </a:pPr>
            <a:r>
              <a:rPr lang="ru-RU" altLang="ru-RU" sz="1800" b="1" smtClean="0">
                <a:latin typeface="Arial" panose="020B0604020202020204" pitchFamily="34" charset="0"/>
                <a:cs typeface="Arial" panose="020B0604020202020204" pitchFamily="34" charset="0"/>
              </a:rPr>
              <a:t>Проецирующий аппарат и элементы картины</a:t>
            </a:r>
          </a:p>
          <a:p>
            <a:pPr marL="341313" indent="-341313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 eaLnBrk="1" hangingPunct="1">
              <a:spcBef>
                <a:spcPct val="0"/>
              </a:spcBef>
            </a:pPr>
            <a:endParaRPr lang="ru-RU" altLang="ru-RU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2" descr="D:\ЗАДАЧНИК\ЗАДАЧНИК\картинки РТ\ндт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928813"/>
            <a:ext cx="35718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Текст 3"/>
          <p:cNvSpPr txBox="1">
            <a:spLocks/>
          </p:cNvSpPr>
          <p:nvPr/>
        </p:nvSpPr>
        <p:spPr bwMode="auto">
          <a:xfrm>
            <a:off x="714375" y="1857375"/>
            <a:ext cx="4286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/>
              <a:t>1 – предметное пространство,</a:t>
            </a:r>
          </a:p>
          <a:p>
            <a:pPr algn="just" eaLnBrk="1" hangingPunct="1"/>
            <a:r>
              <a:rPr lang="ru-RU" altLang="ru-RU" sz="1600"/>
              <a:t>2 – нейтральное пространство, </a:t>
            </a:r>
          </a:p>
          <a:p>
            <a:pPr algn="just" eaLnBrk="1" hangingPunct="1"/>
            <a:r>
              <a:rPr lang="ru-RU" altLang="ru-RU" sz="1600"/>
              <a:t>3 – мнимое пространство ,</a:t>
            </a:r>
          </a:p>
          <a:p>
            <a:pPr algn="just" eaLnBrk="1" hangingPunct="1"/>
            <a:r>
              <a:rPr lang="ru-RU" altLang="ru-RU" sz="1600"/>
              <a:t>П – предметная плоскость, </a:t>
            </a:r>
          </a:p>
          <a:p>
            <a:pPr algn="just" eaLnBrk="1" hangingPunct="1"/>
            <a:r>
              <a:rPr lang="ru-RU" altLang="ru-RU" sz="1600"/>
              <a:t>К – картинная плоскость, </a:t>
            </a:r>
          </a:p>
          <a:p>
            <a:pPr algn="just" eaLnBrk="1" hangingPunct="1"/>
            <a:r>
              <a:rPr lang="en-US" altLang="ru-RU" sz="1600"/>
              <a:t>N</a:t>
            </a:r>
            <a:r>
              <a:rPr lang="ru-RU" altLang="ru-RU" sz="1600"/>
              <a:t> – нейтральная плоскость, </a:t>
            </a:r>
          </a:p>
          <a:p>
            <a:pPr algn="just" eaLnBrk="1" hangingPunct="1"/>
            <a:r>
              <a:rPr lang="ru-RU" altLang="ru-RU" sz="1600"/>
              <a:t>ОО – основание картины, </a:t>
            </a:r>
          </a:p>
          <a:p>
            <a:pPr algn="just" eaLnBrk="1" hangingPunct="1"/>
            <a:r>
              <a:rPr lang="en-US" altLang="ru-RU" sz="1600"/>
              <a:t>SD</a:t>
            </a:r>
            <a:r>
              <a:rPr lang="ru-RU" altLang="ru-RU" sz="1600"/>
              <a:t>1</a:t>
            </a:r>
            <a:r>
              <a:rPr lang="en-US" altLang="ru-RU" sz="1600"/>
              <a:t>D</a:t>
            </a:r>
            <a:r>
              <a:rPr lang="ru-RU" altLang="ru-RU" sz="1600"/>
              <a:t>2 – плоскость горизонта, </a:t>
            </a:r>
          </a:p>
          <a:p>
            <a:pPr algn="just" eaLnBrk="1" hangingPunct="1"/>
            <a:r>
              <a:rPr lang="en-US" altLang="ru-RU" sz="1600"/>
              <a:t>SsP</a:t>
            </a:r>
            <a:r>
              <a:rPr lang="ru-RU" altLang="ru-RU" sz="1600"/>
              <a:t>о</a:t>
            </a:r>
            <a:r>
              <a:rPr lang="en-US" altLang="ru-RU" sz="1600"/>
              <a:t>P</a:t>
            </a:r>
            <a:r>
              <a:rPr lang="ru-RU" altLang="ru-RU" sz="1600"/>
              <a:t> – плоскость главного луча зрения, </a:t>
            </a:r>
          </a:p>
          <a:p>
            <a:pPr algn="just" eaLnBrk="1" hangingPunct="1"/>
            <a:r>
              <a:rPr lang="ru-RU" altLang="ru-RU" sz="1600"/>
              <a:t>Р – главная точка картины, </a:t>
            </a:r>
          </a:p>
          <a:p>
            <a:pPr algn="just" eaLnBrk="1" hangingPunct="1"/>
            <a:r>
              <a:rPr lang="en-US" altLang="ru-RU" sz="1600"/>
              <a:t>S</a:t>
            </a:r>
            <a:r>
              <a:rPr lang="ru-RU" altLang="ru-RU" sz="1600"/>
              <a:t> – точка зрения, </a:t>
            </a:r>
          </a:p>
          <a:p>
            <a:pPr algn="just" eaLnBrk="1" hangingPunct="1"/>
            <a:r>
              <a:rPr lang="en-US" altLang="ru-RU" sz="1600"/>
              <a:t>s</a:t>
            </a:r>
            <a:r>
              <a:rPr lang="ru-RU" altLang="ru-RU" sz="1600"/>
              <a:t> – основание точки зрения,</a:t>
            </a:r>
          </a:p>
          <a:p>
            <a:pPr algn="just" eaLnBrk="1" hangingPunct="1"/>
            <a:r>
              <a:rPr lang="en-US" altLang="ru-RU" sz="1600"/>
              <a:t>SP</a:t>
            </a:r>
            <a:r>
              <a:rPr lang="ru-RU" altLang="ru-RU" sz="1600"/>
              <a:t> – главный луч зрения</a:t>
            </a:r>
          </a:p>
          <a:p>
            <a:pPr algn="just" eaLnBrk="1" hangingPunct="1"/>
            <a:r>
              <a:rPr lang="en-US" altLang="ru-RU" sz="1600"/>
              <a:t>hh</a:t>
            </a:r>
            <a:r>
              <a:rPr lang="ru-RU" altLang="ru-RU" sz="1600"/>
              <a:t> – линия горизонта, </a:t>
            </a:r>
          </a:p>
          <a:p>
            <a:pPr algn="just" eaLnBrk="1" hangingPunct="1"/>
            <a:r>
              <a:rPr lang="en-US" altLang="ru-RU" sz="1600"/>
              <a:t>D</a:t>
            </a:r>
            <a:r>
              <a:rPr lang="ru-RU" altLang="ru-RU" sz="1600"/>
              <a:t>1, </a:t>
            </a:r>
            <a:r>
              <a:rPr lang="en-US" altLang="ru-RU" sz="1600"/>
              <a:t>D</a:t>
            </a:r>
            <a:r>
              <a:rPr lang="ru-RU" altLang="ru-RU" sz="1600"/>
              <a:t>2 – дистанционные точки, </a:t>
            </a:r>
          </a:p>
          <a:p>
            <a:pPr algn="just" eaLnBrk="1" hangingPunct="1"/>
            <a:r>
              <a:rPr lang="en-US" altLang="ru-RU" sz="1600"/>
              <a:t>D</a:t>
            </a:r>
            <a:r>
              <a:rPr lang="ru-RU" altLang="ru-RU" sz="1600"/>
              <a:t>1</a:t>
            </a:r>
            <a:r>
              <a:rPr lang="en-US" altLang="ru-RU" sz="1600"/>
              <a:t>P</a:t>
            </a:r>
            <a:r>
              <a:rPr lang="ru-RU" altLang="ru-RU" sz="1600"/>
              <a:t>=</a:t>
            </a:r>
            <a:r>
              <a:rPr lang="en-US" altLang="ru-RU" sz="1600"/>
              <a:t>D</a:t>
            </a:r>
            <a:r>
              <a:rPr lang="ru-RU" altLang="ru-RU" sz="1600"/>
              <a:t>2</a:t>
            </a:r>
            <a:r>
              <a:rPr lang="en-US" altLang="ru-RU" sz="1600"/>
              <a:t>P</a:t>
            </a:r>
            <a:r>
              <a:rPr lang="ru-RU" altLang="ru-RU" sz="1600"/>
              <a:t>=</a:t>
            </a:r>
            <a:r>
              <a:rPr lang="en-US" altLang="ru-RU" sz="1600"/>
              <a:t>SP</a:t>
            </a:r>
            <a:r>
              <a:rPr lang="ru-RU" altLang="ru-RU" sz="1600"/>
              <a:t>– дистанционное расстояние</a:t>
            </a:r>
          </a:p>
        </p:txBody>
      </p:sp>
      <p:pic>
        <p:nvPicPr>
          <p:cNvPr id="6150" name="Picture 2" descr="D:\ЗАДАЧНИК\ЗАДАЧНИК\картинки РТ\ндтс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43375"/>
            <a:ext cx="264318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ПОСТРОЕНИЕ ТЕНЕЙ В ПЕРСПЕКТИВЕ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63" y="1235075"/>
            <a:ext cx="81438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Построение теней при искусственном освещении</a:t>
            </a:r>
            <a:endParaRPr lang="ru-RU" b="1" i="1" dirty="0">
              <a:ea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 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Для построения падающих теней от предмета необходимо, чтобы на картине или недалеко за ее пределами были заданы проекции источника освещения и всех точек предмета, определяющих контур падающей тени на предметной плоскости.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Для определения контура падающей тени от предмета строят тень от всех характерных его точек. Для этого проводят световые лучи и их проекции через светящуюся точку и точки предмета. Точка пересечения луча и его проекции определит падающую тень от каждой вершины предмета, а линия, соединяющая их, очертание контура всей тени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/>
          </a:p>
        </p:txBody>
      </p:sp>
      <p:pic>
        <p:nvPicPr>
          <p:cNvPr id="48132" name="Picture 3" descr="23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78338"/>
            <a:ext cx="5895975" cy="145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Фильм1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ПОСТРОЕНИЕ ТЕНЕЙ В ПЕРСПЕКТИВЕ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63" y="1371600"/>
            <a:ext cx="81438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Построение теней при солнечном освещении</a:t>
            </a:r>
            <a:endParaRPr lang="ru-RU" b="1" i="1" dirty="0">
              <a:ea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 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 Солнечное освещение – это частный случай точечного освещения, когда источник света удален на бесконечно большое расстояние. Поэтому принцип построения теней один и тот же. Лучи света при солнечном освещении принимают за параллельные. На картине точку схода лучей  задают выше или ниже линии горизонта, а ее проекцию - на линии горизонта.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 Если источник освещения необходимо задать спереди, на картине его задают выше линии горизонта , если сзади – ниже линии горизонта, если сбоку – лучи задают параллельно картине, а их проекции – параллельно основанию картины.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/>
          </a:p>
        </p:txBody>
      </p:sp>
      <p:pic>
        <p:nvPicPr>
          <p:cNvPr id="50180" name="Picture 3" descr="24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525" y="4714875"/>
            <a:ext cx="5911850" cy="141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Фильм1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Фильм1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047750"/>
            <a:ext cx="4781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Фильм14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ОТРАЖЕНИЙ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63" y="1368425"/>
            <a:ext cx="81438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Основные положения теории отражений</a:t>
            </a:r>
            <a:endParaRPr lang="ru-RU" b="1" i="1" dirty="0">
              <a:ea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 </a:t>
            </a:r>
            <a:endParaRPr lang="ru-RU" dirty="0"/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</a:t>
            </a:r>
            <a:r>
              <a:rPr lang="ru-RU" i="1" dirty="0"/>
              <a:t>Законы оптики, составляющие основу теории перспективы отражений:</a:t>
            </a: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лучи, падающий (</a:t>
            </a:r>
            <a:r>
              <a:rPr lang="ru-RU" i="1" dirty="0"/>
              <a:t>АВ</a:t>
            </a:r>
            <a:r>
              <a:rPr lang="ru-RU" baseline="-25000" dirty="0"/>
              <a:t>1</a:t>
            </a:r>
            <a:r>
              <a:rPr lang="ru-RU" dirty="0"/>
              <a:t>) и отраженный (</a:t>
            </a:r>
            <a:r>
              <a:rPr lang="ru-RU" i="1" dirty="0"/>
              <a:t>В</a:t>
            </a:r>
            <a:r>
              <a:rPr lang="ru-RU" i="1" baseline="-25000" dirty="0"/>
              <a:t>1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dirty="0"/>
              <a:t>), расположены в одной плоскости с перпендикуляром (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i="1" dirty="0"/>
              <a:t>В</a:t>
            </a:r>
            <a:r>
              <a:rPr lang="ru-RU" dirty="0"/>
              <a:t>), проведенным к зеркалу через точку падения луча (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dirty="0"/>
              <a:t>);</a:t>
            </a:r>
          </a:p>
          <a:p>
            <a:pPr marL="720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      угол падения (α</a:t>
            </a:r>
            <a:r>
              <a:rPr lang="ru-RU" baseline="-25000" dirty="0"/>
              <a:t>1</a:t>
            </a:r>
            <a:r>
              <a:rPr lang="ru-RU" dirty="0"/>
              <a:t>) равен углу отражения (α</a:t>
            </a:r>
            <a:r>
              <a:rPr lang="ru-RU" baseline="-25000" dirty="0"/>
              <a:t>2</a:t>
            </a:r>
            <a:r>
              <a:rPr lang="ru-RU" dirty="0"/>
              <a:t>).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/>
          </a:p>
        </p:txBody>
      </p:sp>
      <p:pic>
        <p:nvPicPr>
          <p:cNvPr id="54276" name="Picture 2" descr="D:\ЗАДАЧНИК\РТ НОВЫЕ П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714750"/>
            <a:ext cx="42021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ОТРАЖЕНИЙ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00063" y="1371600"/>
            <a:ext cx="81438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Построение перспективы отражений в плоских зеркалах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ea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</a:t>
            </a:r>
            <a:r>
              <a:rPr lang="ru-RU" dirty="0"/>
              <a:t>Плоскость зеркала может располагаться относительно плоскостей зеркала по-разному: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параллельно картине;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параллельно предметной плоскости;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перпендикулярно картине, произвольно предметной плоскости;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перпендикулярно предметной, произвольно картинной плоскости;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перпендикулярно одновременно двум плоскостям проекций,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- занимать особое или общее положение.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ea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          </a:t>
            </a:r>
            <a:endParaRPr lang="ru-RU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/>
          </a:p>
        </p:txBody>
      </p:sp>
      <p:pic>
        <p:nvPicPr>
          <p:cNvPr id="55300" name="Picture 2" descr="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286250"/>
            <a:ext cx="59372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Фильм1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Литература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1.Георгиевский </a:t>
            </a:r>
            <a:r>
              <a:rPr lang="ru-RU" sz="2000" dirty="0" smtClean="0"/>
              <a:t>О.В.   Основы начертательной геометрии для строительных специальностей. Москва 2012г.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2. </a:t>
            </a:r>
            <a:r>
              <a:rPr lang="ru-RU" sz="2000" dirty="0" err="1" smtClean="0"/>
              <a:t>Брилинг</a:t>
            </a:r>
            <a:r>
              <a:rPr lang="ru-RU" sz="2000" dirty="0" smtClean="0"/>
              <a:t> </a:t>
            </a:r>
            <a:r>
              <a:rPr lang="ru-RU" sz="2000" dirty="0" smtClean="0"/>
              <a:t>Н.С. Черчение  -</a:t>
            </a:r>
            <a:r>
              <a:rPr lang="ru-RU" sz="2000" dirty="0" err="1" smtClean="0"/>
              <a:t>М.Стройиздат</a:t>
            </a:r>
            <a:r>
              <a:rPr lang="ru-RU" sz="2000" dirty="0" smtClean="0"/>
              <a:t>, 2011 г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3.  </a:t>
            </a:r>
            <a:r>
              <a:rPr lang="ru-RU" sz="2000" dirty="0" smtClean="0"/>
              <a:t>Георгиевский О.В. , Кондратьева О.В.   Сборник задач и заданий по начертательной геометрии.  Москва  Архитектура – С  2011г.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76672"/>
            <a:ext cx="8043862" cy="2286000"/>
          </a:xfrm>
        </p:spPr>
        <p:txBody>
          <a:bodyPr rtlCol="0">
            <a:noAutofit/>
          </a:bodyPr>
          <a:lstStyle/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Перспектива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точки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1800" b="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800" b="0" dirty="0">
                <a:latin typeface="Arial" pitchFamily="34" charset="0"/>
                <a:cs typeface="Arial" pitchFamily="34" charset="0"/>
              </a:rPr>
              <a:t>построения перспективы точки в нее и ее основание </a:t>
            </a:r>
            <a:r>
              <a:rPr lang="ru-RU" sz="1800" b="0" dirty="0" smtClean="0">
                <a:latin typeface="Arial" pitchFamily="34" charset="0"/>
                <a:cs typeface="Arial" pitchFamily="34" charset="0"/>
              </a:rPr>
              <a:t>направляют </a:t>
            </a:r>
            <a:r>
              <a:rPr lang="ru-RU" sz="1800" b="0" dirty="0">
                <a:latin typeface="Arial" pitchFamily="34" charset="0"/>
                <a:cs typeface="Arial" pitchFamily="34" charset="0"/>
              </a:rPr>
              <a:t>лучи зрения и находят точки пересечения их с картиной. Для этого лучи зрения заключают в вертикальную плоскость и строят линию пересечения ее с картиной. Точки пересечения лучей зрения с линией пересечения плоскостей определят перспективу заданной точки и ее основания</a:t>
            </a:r>
            <a:r>
              <a:rPr lang="ru-RU" sz="1800" b="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800" b="0" dirty="0"/>
          </a:p>
        </p:txBody>
      </p:sp>
      <p:pic>
        <p:nvPicPr>
          <p:cNvPr id="7172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140968"/>
            <a:ext cx="5797550" cy="29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0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90750" y="1595438"/>
            <a:ext cx="4762500" cy="3571875"/>
          </a:xfrm>
        </p:spPr>
      </p:pic>
      <p:pic>
        <p:nvPicPr>
          <p:cNvPr id="8200" name="Picture 8" descr="Фильм00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60648"/>
            <a:ext cx="7929562" cy="2214563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Перспектива отрезка </a:t>
            </a: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прямой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     Геометрической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основой прямой является совокупность точек, направленных в противоположные стороны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относительно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друг друга.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Для изображения на картине отрезка прямой строят перспективу двух его точек (концов). Прямая, соединяющая найденные точки,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определит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на картине перспективу заданного отрезка</a:t>
            </a:r>
          </a:p>
        </p:txBody>
      </p:sp>
      <p:pic>
        <p:nvPicPr>
          <p:cNvPr id="9220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6984776" cy="35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5800" y="571500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ПЕРСПЕКТИВА ЭЛЕМЕНТОВ ПРОСТРАНСТВА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714375" y="1285875"/>
            <a:ext cx="7929563" cy="2214563"/>
          </a:xfrm>
          <a:prstGeom prst="rect">
            <a:avLst/>
          </a:prstGeom>
        </p:spPr>
        <p:txBody>
          <a:bodyPr/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ru-RU" b="1" dirty="0"/>
              <a:t>Перспектива бесконечно продолженной прямой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Перспективное изображение бесконечно удаленной точки прямой называется ее </a:t>
            </a:r>
            <a:r>
              <a:rPr lang="ru-RU" b="1" dirty="0"/>
              <a:t>предельной точкой</a:t>
            </a:r>
            <a:r>
              <a:rPr lang="ru-RU" dirty="0"/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Для построения предельной точки бесконечно продолженной прямой, лежащей в предметной плоскости, проводят параллельно ей луч зрения до пересечения с линией горизонта. Полученная точка на линии горизонта будет искомой предельной точкой данной прямой.</a:t>
            </a:r>
          </a:p>
        </p:txBody>
      </p:sp>
      <p:pic>
        <p:nvPicPr>
          <p:cNvPr id="10244" name="Picture 2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643313"/>
            <a:ext cx="5943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2070</TotalTime>
  <Words>2501</Words>
  <Application>Microsoft Office PowerPoint</Application>
  <PresentationFormat>Экран (4:3)</PresentationFormat>
  <Paragraphs>222</Paragraphs>
  <Slides>59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Трек</vt:lpstr>
      <vt:lpstr>         Демонстрационный     материал по дисциплине     “Начертательная геометрия”   Раздел 2   ПЕРСПЕКТИВНЫЕ ПРОЕКЦИИ   Раздел 3   ПОСТРОЕНИЕ ТЕНЕЙ НА ОРТОГОНАЛЬНЫХ ПРОЕКЦИЯХ            специальность 07.02.01 Архитектура                                                                     преподаватель  Н.В. ПЛЮЩЕВА                            ПРЕЗЕНТАЦИЯ ДЛЯ 12 ЗАНЯТИЙ </vt:lpstr>
      <vt:lpstr>Слайд 2</vt:lpstr>
      <vt:lpstr>ОБЩИЕ ПОЛОЖЕНИЯ</vt:lpstr>
      <vt:lpstr>ОБЩИЕ ПОЛОЖЕНИЯ</vt:lpstr>
      <vt:lpstr>ОБЩИЕ ПОЛОЖЕНИЯ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Пример 1. Через точку С провести нисходящую прямую общего положения L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   Перспективное изображение квадрата                      (на проекционном аппарате)</vt:lpstr>
      <vt:lpstr>         Перспектива квадрата</vt:lpstr>
      <vt:lpstr>МЕТОД АРХИТЕКТОРА  (построение перспективы здания на проекционном аппарате)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Литература  1.Георгиевский О.В.   Основы начертательной геометрии для строительных специальностей. Москва 2012г.    2. Брилинг Н.С. Черчение  -М.Стройиздат, 2011 г.   3.  Георгиевский О.В. , Кондратьева О.В.   Сборник задач и заданий по начертательной геометрии.  Москва  Архитектура – С  2011г.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ПЕРСПЕКТИВА</dc:title>
  <dc:creator>1</dc:creator>
  <cp:lastModifiedBy>plucheva</cp:lastModifiedBy>
  <cp:revision>204</cp:revision>
  <dcterms:created xsi:type="dcterms:W3CDTF">2014-01-06T09:27:32Z</dcterms:created>
  <dcterms:modified xsi:type="dcterms:W3CDTF">2019-11-12T09:38:01Z</dcterms:modified>
</cp:coreProperties>
</file>