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5" r:id="rId1"/>
  </p:sldMasterIdLst>
  <p:sldIdLst>
    <p:sldId id="256" r:id="rId2"/>
    <p:sldId id="276" r:id="rId3"/>
    <p:sldId id="275" r:id="rId4"/>
    <p:sldId id="257" r:id="rId5"/>
    <p:sldId id="272" r:id="rId6"/>
    <p:sldId id="258" r:id="rId7"/>
    <p:sldId id="264" r:id="rId8"/>
    <p:sldId id="265" r:id="rId9"/>
    <p:sldId id="259" r:id="rId10"/>
    <p:sldId id="266" r:id="rId11"/>
    <p:sldId id="260" r:id="rId12"/>
    <p:sldId id="274" r:id="rId13"/>
    <p:sldId id="267" r:id="rId14"/>
    <p:sldId id="271" r:id="rId15"/>
    <p:sldId id="261" r:id="rId16"/>
    <p:sldId id="268" r:id="rId17"/>
    <p:sldId id="269" r:id="rId18"/>
    <p:sldId id="263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6435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34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40916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6492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44141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471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3512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026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84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120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9704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4651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2183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58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087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5168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F57B9-28F2-4976-89C4-4FA8B8A33628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494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4632" cy="12961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Аннотация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5445224"/>
            <a:ext cx="2808312" cy="1152128"/>
          </a:xfrm>
        </p:spPr>
        <p:txBody>
          <a:bodyPr>
            <a:noAutofit/>
          </a:bodyPr>
          <a:lstStyle/>
          <a:p>
            <a:pPr marL="18000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67544" y="1473057"/>
            <a:ext cx="8208912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A3337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A3337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      </a:t>
            </a:r>
            <a:r>
              <a:rPr lang="ru-RU" sz="1400" dirty="0" smtClean="0">
                <a:solidFill>
                  <a:srgbClr val="1A3337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Презентация на тему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ahoma" pitchFamily="34" charset="0"/>
              </a:rPr>
              <a:t>«</a:t>
            </a:r>
            <a:r>
              <a:rPr lang="ru-RU" sz="1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> поточная организация </a:t>
            </a:r>
            <a:r>
              <a:rPr lang="ru-RU" sz="1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>строительства и производства </a:t>
            </a:r>
            <a:r>
              <a:rPr lang="ru-RU" sz="1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>СМР</a:t>
            </a:r>
            <a:r>
              <a:rPr lang="ru-RU" sz="1400" dirty="0" smtClean="0">
                <a:solidFill>
                  <a:srgbClr val="1A3337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» </a:t>
            </a:r>
            <a:r>
              <a:rPr lang="ru-RU" sz="1400" dirty="0" smtClean="0">
                <a:solidFill>
                  <a:srgbClr val="1A3337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предназначена для использования на уроках по МДК01.02  « Проект производства работ» специальность 08.02.01 «Строительство  и эксплуатация зданий и сооружений»  по теме 2.3 « </a:t>
            </a:r>
            <a:r>
              <a:rPr lang="ru-RU" sz="1400" dirty="0" smtClean="0">
                <a:solidFill>
                  <a:srgbClr val="1A3337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Поточная организация строительства»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1A3337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      Презентация соответствует требованиям государственного образовательного стандарта и рабочей программе дисциплины.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ru-RU" sz="1400" dirty="0" smtClean="0">
                <a:solidFill>
                  <a:srgbClr val="1A3337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     В данной презентации раскрыты основные </a:t>
            </a:r>
            <a:r>
              <a:rPr lang="ru-RU" sz="1400" dirty="0" smtClean="0">
                <a:solidFill>
                  <a:srgbClr val="1A3337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понятия и сведения </a:t>
            </a:r>
            <a:r>
              <a:rPr lang="ru-RU" sz="1400" dirty="0" smtClean="0">
                <a:solidFill>
                  <a:srgbClr val="1A3337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о </a:t>
            </a:r>
            <a:r>
              <a:rPr lang="ru-RU" sz="1400" dirty="0" smtClean="0">
                <a:latin typeface="Times New Roman" pitchFamily="18" charset="0"/>
              </a:rPr>
              <a:t>поточных </a:t>
            </a:r>
            <a:r>
              <a:rPr lang="ru-RU" sz="1400" dirty="0" smtClean="0">
                <a:latin typeface="Times New Roman" pitchFamily="18" charset="0"/>
              </a:rPr>
              <a:t>методах возведения зданий и сооружений</a:t>
            </a:r>
          </a:p>
          <a:p>
            <a:pPr lvl="0"/>
            <a:r>
              <a:rPr lang="ru-RU" sz="1400" dirty="0" smtClean="0">
                <a:latin typeface="Times New Roman" pitchFamily="18" charset="0"/>
              </a:rPr>
              <a:t>Даны   параметры </a:t>
            </a:r>
            <a:r>
              <a:rPr lang="ru-RU" sz="1400" dirty="0" smtClean="0">
                <a:latin typeface="Times New Roman" pitchFamily="18" charset="0"/>
              </a:rPr>
              <a:t>строительного </a:t>
            </a:r>
            <a:r>
              <a:rPr lang="ru-RU" sz="1400" dirty="0" smtClean="0">
                <a:latin typeface="Times New Roman" pitchFamily="18" charset="0"/>
              </a:rPr>
              <a:t>потока, классификация </a:t>
            </a:r>
            <a:r>
              <a:rPr lang="ru-RU" sz="1400" dirty="0" smtClean="0">
                <a:latin typeface="Times New Roman" pitchFamily="18" charset="0"/>
              </a:rPr>
              <a:t>строительных </a:t>
            </a:r>
            <a:r>
              <a:rPr lang="ru-RU" sz="1400" dirty="0" smtClean="0">
                <a:latin typeface="Times New Roman" pitchFamily="18" charset="0"/>
              </a:rPr>
              <a:t>потоков, расчет </a:t>
            </a:r>
            <a:r>
              <a:rPr lang="ru-RU" sz="1400" dirty="0" smtClean="0">
                <a:latin typeface="Times New Roman" pitchFamily="18" charset="0"/>
              </a:rPr>
              <a:t>частного и специализированного </a:t>
            </a:r>
            <a:r>
              <a:rPr lang="ru-RU" sz="1400" dirty="0" smtClean="0">
                <a:latin typeface="Times New Roman" pitchFamily="18" charset="0"/>
              </a:rPr>
              <a:t>потоков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1A3337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      Презентация содержит: цель и задачи урока. В конце приведены контрольные вопросы и список использованных источников.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1A3337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      </a:t>
            </a:r>
            <a:r>
              <a:rPr lang="ru-RU" sz="1400" dirty="0" smtClean="0">
                <a:solidFill>
                  <a:srgbClr val="1A3337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endParaRPr lang="ru-RU" sz="1400" dirty="0" smtClean="0">
              <a:latin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A3337"/>
                </a:solidFill>
                <a:effectLst/>
                <a:latin typeface="Times New Roman" pitchFamily="18" charset="0"/>
                <a:ea typeface="Times New Roman" pitchFamily="18" charset="0"/>
                <a:cs typeface="Tahoma" pitchFamily="34" charset="0"/>
              </a:rPr>
              <a:t>Презентация позволяет закрепить материал с помощью контрольных вопросов, а также привить интерес  к дисциплине и специальности.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A3337"/>
                </a:solidFill>
                <a:effectLst/>
                <a:latin typeface="Times New Roman" pitchFamily="18" charset="0"/>
                <a:ea typeface="Times New Roman" pitchFamily="18" charset="0"/>
                <a:cs typeface="Tahoma" pitchFamily="34" charset="0"/>
              </a:rPr>
              <a:t>     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A3337"/>
                </a:solidFill>
                <a:effectLst/>
                <a:latin typeface="Times New Roman" pitchFamily="18" charset="0"/>
                <a:ea typeface="Times New Roman" pitchFamily="18" charset="0"/>
                <a:cs typeface="Tahoma" pitchFamily="34" charset="0"/>
              </a:rPr>
              <a:t>Автор    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1A3337"/>
                </a:solidFill>
                <a:effectLst/>
                <a:latin typeface="Times New Roman" pitchFamily="18" charset="0"/>
                <a:ea typeface="Times New Roman" pitchFamily="18" charset="0"/>
                <a:cs typeface="Tahoma" pitchFamily="34" charset="0"/>
              </a:rPr>
              <a:t>Недильская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A3337"/>
                </a:solidFill>
                <a:effectLst/>
                <a:latin typeface="Times New Roman" pitchFamily="18" charset="0"/>
                <a:ea typeface="Times New Roman" pitchFamily="18" charset="0"/>
                <a:cs typeface="Tahoma" pitchFamily="34" charset="0"/>
              </a:rPr>
              <a:t> И.И.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17632" cy="222312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специализированный поток –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совокупность технологически связанных частных потоков, выполняемых на одних и тех же захватках и объединенных общей строительной продукцией в виде законченных конструктивных элементов или выполненных видов работ (земляные работы, устройство фундаментов, малярные работы и т.д.); в данном потоке принимают участие комплексные или специализированные бригады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4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Крыш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7886" y="3501008"/>
            <a:ext cx="7200800" cy="3837019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объектный поток – совокупность технологически и организационно связанных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специализированных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потоков, совместной продукцией которых являются законченные здания или сооружения;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комплексный поток – совокупность организационно связанных объектных потоков,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объединенных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общей продукцией, представленной в виде комплекса зданий и сооружений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дома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9755" y="3429000"/>
            <a:ext cx="5150478" cy="3429000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056784" cy="3175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 комплексом понимается совокупность технологически связанных объектов, а также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архитектурно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законченные ансамбли, включаемые в определенную очередь строительства или представляющие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собой законченное промышленное (агропромышленное) предприятие, район застройки</a:t>
            </a:r>
            <a:r>
              <a:rPr lang="ru-RU" sz="2400" dirty="0">
                <a:solidFill>
                  <a:srgbClr val="54A02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9557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272717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Строительные потоки, классифицируемые по продолжительности строительства: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кратковременный поток организуют при возведении отдельных зданий (сооружений) или групп</a:t>
            </a:r>
            <a:b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объектов, продолжительность строительства которых не превышает одного года;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долговременный поток действует при сооружении объектов или комплексов, продолжительность</a:t>
            </a:r>
            <a:b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строительства которых более одного года;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сквозной (непрерывный) поток включает изготовление конструкций, их транспортирование на строи-</a:t>
            </a:r>
            <a:b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тельную площадку и процесс возведения зданий (например, при строительстве силами домостроительного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комбината).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дом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5193241"/>
            <a:ext cx="2416209" cy="198485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file1_html_3be3caab ритмичные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8300" y="2162969"/>
            <a:ext cx="5867400" cy="3162300"/>
          </a:xfrm>
          <a:prstGeom prst="rect">
            <a:avLst/>
          </a:prstGeom>
        </p:spPr>
      </p:pic>
      <p:pic>
        <p:nvPicPr>
          <p:cNvPr id="3" name="Содержимое 3" descr="file1_html_3be3caab ритмичные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132856"/>
            <a:ext cx="5867400" cy="3162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764704"/>
            <a:ext cx="696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Строительные потоки, классифицируемые по ритмичности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Строительные потоки, классифицируемые по ритмичности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ритмичные, в свою очередь подразделяющиеся в зависимости от продолжительности выполнения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 на захватках (объектах) на: а) </a:t>
            </a:r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равноритмичные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(т.е. имеющие одинаковые ритмы); б)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кратноритмичные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(потоки, имеющие кратные продолжительности выполнения работ на захватках); в)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ритмичные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(потоки, у которых ритмы работы каждой бригады постоянны, но не равны и не кратны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 другу);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тади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4083694"/>
            <a:ext cx="4464496" cy="2873698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86308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неритмичные, подразделяющиеся на потоки с: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однородным изменением ритма (все специализированные потоки на однородных захватках (объектах) имеют одинаковые ритмы, а на разных захватках – неодинаковые); б) неоднородным изменением ритма (ритмы всех специализированных потоков на всех захватках различны).</a:t>
            </a:r>
            <a:r>
              <a:rPr lang="ru-RU" sz="27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/>
          </a:p>
        </p:txBody>
      </p:sp>
      <p:pic>
        <p:nvPicPr>
          <p:cNvPr id="5" name="Содержимое 4" descr="до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852936"/>
            <a:ext cx="4896544" cy="3672408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практике строительства </a:t>
            </a:r>
            <a:r>
              <a:rPr lang="ru-RU" sz="27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равноритмичные</a:t>
            </a:r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7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кратноритмичные</a:t>
            </a:r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потоки чрезвычайно редки, так</a:t>
            </a:r>
            <a:b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объемы строительно-монтажных работ, а, следовательно, и продолжительность их выполнения, будут существенно различаться даже у зданий, имеющих одинаковую конструктивную схему.</a:t>
            </a:r>
            <a:r>
              <a:rPr lang="ru-RU" sz="7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" name="Содержимое 5" descr="Конечно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456892"/>
            <a:ext cx="5602568" cy="4201926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3212975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>
                <a:solidFill>
                  <a:schemeClr val="tx1"/>
                </a:solidFill>
              </a:rPr>
              <a:t>Равноритмичным</a:t>
            </a:r>
            <a:r>
              <a:rPr lang="ru-RU" b="1" dirty="0">
                <a:solidFill>
                  <a:schemeClr val="tx1"/>
                </a:solidFill>
              </a:rPr>
              <a:t> строительным потоком является поток с одинаковой продолжительностью</a:t>
            </a:r>
          </a:p>
          <a:p>
            <a:r>
              <a:rPr lang="ru-RU" dirty="0">
                <a:solidFill>
                  <a:schemeClr val="tx1"/>
                </a:solidFill>
              </a:rPr>
              <a:t>выполнения всех процессов на всех захватках. В практике строительства встречается достаточно редко.</a:t>
            </a:r>
          </a:p>
          <a:p>
            <a:r>
              <a:rPr lang="ru-RU" dirty="0">
                <a:solidFill>
                  <a:schemeClr val="tx1"/>
                </a:solidFill>
              </a:rPr>
              <a:t>Данный вид потока может быть использован только при планировании возведения отдельного объекта</a:t>
            </a:r>
          </a:p>
          <a:p>
            <a:r>
              <a:rPr lang="ru-RU" dirty="0">
                <a:solidFill>
                  <a:schemeClr val="tx1"/>
                </a:solidFill>
              </a:rPr>
              <a:t>или группы одинаковых объектов с очень высоким организационным уровнем строительства и матери-</a:t>
            </a:r>
          </a:p>
          <a:p>
            <a:r>
              <a:rPr lang="ru-RU" dirty="0" err="1">
                <a:solidFill>
                  <a:schemeClr val="tx1"/>
                </a:solidFill>
              </a:rPr>
              <a:t>ально-технического</a:t>
            </a:r>
            <a:r>
              <a:rPr lang="ru-RU" dirty="0">
                <a:solidFill>
                  <a:schemeClr val="tx1"/>
                </a:solidFill>
              </a:rPr>
              <a:t> обеспечения, осуществляемого по принципу производственно-технической ком-</a:t>
            </a:r>
          </a:p>
          <a:p>
            <a:r>
              <a:rPr lang="ru-RU" dirty="0" err="1">
                <a:solidFill>
                  <a:schemeClr val="tx1"/>
                </a:solidFill>
              </a:rPr>
              <a:t>плектации</a:t>
            </a:r>
            <a:r>
              <a:rPr lang="ru-RU" dirty="0">
                <a:solidFill>
                  <a:schemeClr val="tx1"/>
                </a:solidFill>
              </a:rPr>
              <a:t>, когда бесперебойно функционирует промышленно-транспортно-строительный конвейер.</a:t>
            </a:r>
          </a:p>
        </p:txBody>
      </p:sp>
      <p:pic>
        <p:nvPicPr>
          <p:cNvPr id="4" name="Рисунок 3" descr="image037 рррр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212976"/>
            <a:ext cx="5256584" cy="3283843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53536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КОНТРОЛЬНЫЕ ВОПРОСЫ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Поточный 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 – это ?</a:t>
            </a:r>
            <a:b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2Достоинства и недостатки поточного метода </a:t>
            </a: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строительства</a:t>
            </a:r>
            <a:b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частный поток – </a:t>
            </a: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это?</a:t>
            </a:r>
            <a:b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lang="ru-RU" sz="27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неритмичные, подразделяющиеся на потоки </a:t>
            </a:r>
            <a:r>
              <a:rPr lang="ru-RU" sz="2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5равноретмичные и кратковременные потоки ?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3"/>
            <a:ext cx="5886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Цель и сущность поточной организации строительства и производства СМР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4169992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преподаватель спец. дисциплин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Недильская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И .И.</a:t>
            </a:r>
            <a:endParaRPr lang="ru-RU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784887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>
                <a:solidFill>
                  <a:srgbClr val="002060"/>
                </a:solidFill>
                <a:latin typeface="Bookman Old Style" pitchFamily="18" charset="0"/>
              </a:rPr>
              <a:t>Цель урока:</a:t>
            </a:r>
            <a:r>
              <a:rPr lang="ru-RU" sz="3200" b="1" dirty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sz="3200" b="1" dirty="0">
                <a:solidFill>
                  <a:srgbClr val="404040"/>
                </a:solidFill>
                <a:latin typeface="Bookman Old Style" pitchFamily="18" charset="0"/>
              </a:rPr>
              <a:t>ознакомить студентов с темой   </a:t>
            </a:r>
            <a:r>
              <a:rPr lang="ru-RU" sz="3200" b="1" dirty="0" smtClean="0">
                <a:solidFill>
                  <a:srgbClr val="404040"/>
                </a:solidFill>
                <a:latin typeface="Bookman Old Style" pitchFamily="18" charset="0"/>
              </a:rPr>
              <a:t>«</a:t>
            </a:r>
            <a:r>
              <a:rPr lang="ru-RU" sz="2800" dirty="0">
                <a:ln w="18000">
                  <a:solidFill>
                    <a:srgbClr val="54A021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  <a:cs typeface="+mj-cs"/>
              </a:rPr>
              <a:t>Цель и сущность поточной организации строительства и производства СМР</a:t>
            </a:r>
            <a:r>
              <a:rPr lang="ru-RU" sz="3200" b="1" dirty="0" smtClean="0">
                <a:solidFill>
                  <a:srgbClr val="404040"/>
                </a:solidFill>
                <a:latin typeface="Corbel"/>
              </a:rPr>
              <a:t>».</a:t>
            </a:r>
            <a:r>
              <a:rPr lang="ru-RU" sz="3200" b="1" dirty="0">
                <a:solidFill>
                  <a:srgbClr val="404040"/>
                </a:solidFill>
                <a:latin typeface="Bookman Old Style" pitchFamily="18" charset="0"/>
              </a:rPr>
              <a:t/>
            </a:r>
            <a:br>
              <a:rPr lang="ru-RU" sz="3200" b="1" dirty="0">
                <a:solidFill>
                  <a:srgbClr val="404040"/>
                </a:solidFill>
                <a:latin typeface="Bookman Old Style" pitchFamily="18" charset="0"/>
              </a:rPr>
            </a:br>
            <a:r>
              <a:rPr lang="ru-RU" sz="3200" b="1" dirty="0">
                <a:solidFill>
                  <a:srgbClr val="404040"/>
                </a:solidFill>
                <a:latin typeface="Bookman Old Style" pitchFamily="18" charset="0"/>
              </a:rPr>
              <a:t/>
            </a:r>
            <a:br>
              <a:rPr lang="ru-RU" sz="3200" b="1" dirty="0">
                <a:solidFill>
                  <a:srgbClr val="404040"/>
                </a:solidFill>
                <a:latin typeface="Bookman Old Style" pitchFamily="18" charset="0"/>
              </a:rPr>
            </a:br>
            <a:r>
              <a:rPr lang="ru-RU" sz="3200" b="1" i="1" dirty="0">
                <a:solidFill>
                  <a:srgbClr val="002060"/>
                </a:solidFill>
                <a:latin typeface="Bookman Old Style" pitchFamily="18" charset="0"/>
              </a:rPr>
              <a:t>Задачи урока:</a:t>
            </a:r>
            <a:r>
              <a:rPr lang="ru-RU" sz="3200" b="1" dirty="0">
                <a:solidFill>
                  <a:srgbClr val="404040"/>
                </a:solidFill>
                <a:latin typeface="Bookman Old Style" pitchFamily="18" charset="0"/>
              </a:rPr>
              <a:t> изучить основные понятия   </a:t>
            </a:r>
            <a:r>
              <a:rPr lang="ru-RU" sz="3200" b="1" dirty="0" smtClean="0">
                <a:solidFill>
                  <a:srgbClr val="404040"/>
                </a:solidFill>
                <a:latin typeface="Bookman Old Style" pitchFamily="18" charset="0"/>
              </a:rPr>
              <a:t> </a:t>
            </a:r>
            <a:r>
              <a:rPr lang="ru-RU" sz="2800" dirty="0" smtClean="0">
                <a:ln w="18000">
                  <a:solidFill>
                    <a:srgbClr val="54A021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сущности </a:t>
            </a:r>
            <a:r>
              <a:rPr lang="ru-RU" sz="2800" dirty="0">
                <a:ln w="18000">
                  <a:solidFill>
                    <a:srgbClr val="54A021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поточной организации строительства и производства СМР</a:t>
            </a:r>
            <a:r>
              <a:rPr lang="ru-RU" sz="3200" b="1" i="1" dirty="0" smtClean="0">
                <a:solidFill>
                  <a:srgbClr val="404040"/>
                </a:solidFill>
                <a:latin typeface="Corbel"/>
              </a:rPr>
              <a:t>.</a:t>
            </a:r>
            <a:r>
              <a:rPr lang="ru-RU" sz="3200" b="1" dirty="0">
                <a:solidFill>
                  <a:srgbClr val="404040"/>
                </a:solidFill>
                <a:latin typeface="Bookman Old Style" pitchFamily="18" charset="0"/>
              </a:rPr>
              <a:t/>
            </a:r>
            <a:br>
              <a:rPr lang="ru-RU" sz="3200" b="1" dirty="0">
                <a:solidFill>
                  <a:srgbClr val="404040"/>
                </a:solidFill>
                <a:latin typeface="Bookman Old Style" pitchFamily="18" charset="0"/>
              </a:rPr>
            </a:br>
            <a:r>
              <a:rPr lang="ru-RU" sz="3200" b="1" dirty="0">
                <a:solidFill>
                  <a:srgbClr val="404040"/>
                </a:solidFill>
                <a:latin typeface="Bookman Old Style" pitchFamily="18" charset="0"/>
              </a:rPr>
              <a:t/>
            </a:r>
            <a:br>
              <a:rPr lang="ru-RU" sz="3200" b="1" dirty="0">
                <a:solidFill>
                  <a:srgbClr val="404040"/>
                </a:solidFill>
                <a:latin typeface="Bookman Old Style" pitchFamily="18" charset="0"/>
              </a:rPr>
            </a:br>
            <a:r>
              <a:rPr lang="ru-RU" sz="3200" b="1" dirty="0">
                <a:solidFill>
                  <a:srgbClr val="404040"/>
                </a:solidFill>
                <a:latin typeface="Bookman Old Style" pitchFamily="18" charset="0"/>
              </a:rPr>
              <a:t>Закрепить материал с помощью контрольных вопросов.</a:t>
            </a:r>
          </a:p>
          <a:p>
            <a:pPr lvl="0" algn="ctr"/>
            <a:r>
              <a:rPr lang="ru-RU" sz="3200" b="1" dirty="0">
                <a:solidFill>
                  <a:srgbClr val="404040"/>
                </a:solidFill>
                <a:latin typeface="Bookman Old Style" pitchFamily="18" charset="0"/>
              </a:rPr>
              <a:t>Привить интерес к дисциплине и специальности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250205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Autofit/>
          </a:bodyPr>
          <a:lstStyle/>
          <a:p>
            <a:pPr marL="180000" indent="180000" algn="just"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Поточный метод – это такой метод организации работ, который обеспечивает планомерный и рит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мичный выпуск готовой строительной продукции на основе непрерывной и равномерной работы трудовых коллективов неизменного состава, обеспеченных своевременной и комплектной поставкой всех необходимых материально-технических ресурсов.</a:t>
            </a:r>
          </a:p>
        </p:txBody>
      </p:sp>
      <p:pic>
        <p:nvPicPr>
          <p:cNvPr id="4" name="Рисунок 3" descr="40042_html_7ba91a8d поточ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2826" y="2818779"/>
            <a:ext cx="5593470" cy="395183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Реализация поточного метода производства работ выдвигает определенные требования 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организа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производства. Общий производственный процесс при этом разделяется на ряд простых процессов или работ, выполняемых бригадами (звеньями), имеющими постоянный состав.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ендарный график работ при последовательном методе возведения зданий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93096"/>
            <a:ext cx="6120680" cy="223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66936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этом случае требуется широкая специализация строительных бригад и звеньев. Когда это условие не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может быть выполнено, поточный метод применяют в работе комплексных бригад, что приводит к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меньшей расчлененности строительного процесса на работы и операции и снижает эффективность при-</a:t>
            </a:r>
          </a:p>
          <a:p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менения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поточного метода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транше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996951"/>
            <a:ext cx="5148065" cy="386104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17632" cy="243914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Внедрение в практику строительного производства поточных методов ведения работ позволяет реализовать важнейшие принципы организации строительства – планомерность и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круглогодичность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ведения строительных работ. Поточные методы обеспечивают эффективное использование материальных и  технических ресурсов, денежных средств, повышение производительности труда, снижение себестоимости работ и достижение высоких технико-экономических показателей деятельности строительной организации.</a:t>
            </a:r>
            <a:r>
              <a:rPr lang="ru-RU" sz="4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Фундамен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3969060"/>
            <a:ext cx="3792421" cy="2844316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06904"/>
            <a:ext cx="8640960" cy="303342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применении поточного метода происходит: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сокращение потерь рабочего времени примерно на 23 %;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улучшение условий эксплуатации строительных машин – 19 %;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снижение себестоимости строительства – 15 %;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повышение производительности труда – 40 %;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сокращение сроков строительства примерно в 1,8 раза.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Преимущества поточного метода организации строительного производства становятся более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оче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видными при сравнении его с последовательным и параллельным методами организации работ.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Стены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3" y="3150052"/>
            <a:ext cx="6264696" cy="370794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Строительные потоки, классифицируемые по структуре и виду конечной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продукции.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ним относятся: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частный поток – элементарный строительный поток, представляющий собой последовательное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одного процесса на ряде захваток (ярусов) звеном или одним рабочим; продукцией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частного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потока являются элементы конструкций или работы (например, устройство опалубки, рытье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котлована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заделка швов и т.д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.);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ерекрыт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780382"/>
            <a:ext cx="5328591" cy="3077618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191</TotalTime>
  <Words>619</Words>
  <Application>Microsoft Office PowerPoint</Application>
  <PresentationFormat>Экран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Грань</vt:lpstr>
      <vt:lpstr>Аннотация</vt:lpstr>
      <vt:lpstr>Слайд 2</vt:lpstr>
      <vt:lpstr>Слайд 3</vt:lpstr>
      <vt:lpstr>Слайд 4</vt:lpstr>
      <vt:lpstr>Слайд 5</vt:lpstr>
      <vt:lpstr>Слайд 6</vt:lpstr>
      <vt:lpstr>Внедрение в практику строительного производства поточных методов ведения работ позволяет реализовать важнейшие принципы организации строительства – планомерность и круглогодичность ведения строительных работ. Поточные методы обеспечивают эффективное использование материальных и  технических ресурсов, денежных средств, повышение производительности труда, снижение себестоимости работ и достижение высоких технико-экономических показателей деятельности строительной организации. </vt:lpstr>
      <vt:lpstr>При применении поточного метода происходит: • сокращение потерь рабочего времени примерно на 23 %; • улучшение условий эксплуатации строительных машин – 19 %; • снижение себестоимости строительства – 15 %; • повышение производительности труда – 40 %; • сокращение сроков строительства примерно в 1,8 раза. Преимущества поточного метода организации строительного производства становятся более оче- видными при сравнении его с последовательным и параллельным методами организации работ. </vt:lpstr>
      <vt:lpstr>Слайд 9</vt:lpstr>
      <vt:lpstr>• специализированный поток – совокупность технологически связанных частных потоков, выполняемых на одних и тех же захватках и объединенных общей строительной продукцией в виде законченных конструктивных элементов или выполненных видов работ (земляные работы, устройство фундаментов, малярные работы и т.д.); в данном потоке принимают участие комплексные или специализированные бригады; </vt:lpstr>
      <vt:lpstr>Слайд 11</vt:lpstr>
      <vt:lpstr>Слайд 12</vt:lpstr>
      <vt:lpstr>Строительные потоки, классифицируемые по продолжительности строительства: • кратковременный поток организуют при возведении отдельных зданий (сооружений) или групп объектов, продолжительность строительства которых не превышает одного года; • долговременный поток действует при сооружении объектов или комплексов, продолжительность строительства которых более одного года; • сквозной (непрерывный) поток включает изготовление конструкций, их транспортирование на строи- тельную площадку и процесс возведения зданий (например, при строительстве силами домостроительного комбината). </vt:lpstr>
      <vt:lpstr>Слайд 14</vt:lpstr>
      <vt:lpstr>Слайд 15</vt:lpstr>
      <vt:lpstr>• неритмичные, подразделяющиеся на потоки с: а) однородным изменением ритма (все специализированные потоки на однородных захватках (объектах) имеют одинаковые ритмы, а на разных захватках – неодинаковые); б) неоднородным изменением ритма (ритмы всех специализированных потоков на всех захватках различны). </vt:lpstr>
      <vt:lpstr>В практике строительства равноритмичные и кратноритмичные потоки чрезвычайно редки, так как объемы строительно-монтажных работ, а, следовательно, и продолжительность их выполнения, будут существенно различаться даже у зданий, имеющих одинаковую конструктивную схему. </vt:lpstr>
      <vt:lpstr>Слайд 18</vt:lpstr>
      <vt:lpstr>КОНТРОЛЬНЫЕ ВОПРОСЫ  Поточный метод – это ? 2Достоинства и недостатки поточного метода строительства 3  частный поток – это? 4 неритмичные, подразделяющиеся на потоки ? 5равноретмичные и кратковременные потоки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biblio</dc:creator>
  <cp:lastModifiedBy>Nedilskaja</cp:lastModifiedBy>
  <cp:revision>21</cp:revision>
  <dcterms:created xsi:type="dcterms:W3CDTF">2015-04-16T10:29:11Z</dcterms:created>
  <dcterms:modified xsi:type="dcterms:W3CDTF">2017-10-17T10:58:00Z</dcterms:modified>
</cp:coreProperties>
</file>