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59"/>
  </p:notesMasterIdLst>
  <p:sldIdLst>
    <p:sldId id="362" r:id="rId4"/>
    <p:sldId id="363" r:id="rId5"/>
    <p:sldId id="365" r:id="rId6"/>
    <p:sldId id="367" r:id="rId7"/>
    <p:sldId id="315" r:id="rId8"/>
    <p:sldId id="366" r:id="rId9"/>
    <p:sldId id="316" r:id="rId10"/>
    <p:sldId id="314" r:id="rId11"/>
    <p:sldId id="317" r:id="rId12"/>
    <p:sldId id="368" r:id="rId13"/>
    <p:sldId id="319" r:id="rId14"/>
    <p:sldId id="320" r:id="rId15"/>
    <p:sldId id="371" r:id="rId16"/>
    <p:sldId id="372" r:id="rId17"/>
    <p:sldId id="369" r:id="rId18"/>
    <p:sldId id="340" r:id="rId19"/>
    <p:sldId id="374" r:id="rId20"/>
    <p:sldId id="328" r:id="rId21"/>
    <p:sldId id="329" r:id="rId22"/>
    <p:sldId id="331" r:id="rId23"/>
    <p:sldId id="332" r:id="rId24"/>
    <p:sldId id="373" r:id="rId25"/>
    <p:sldId id="335" r:id="rId26"/>
    <p:sldId id="375" r:id="rId27"/>
    <p:sldId id="342" r:id="rId28"/>
    <p:sldId id="343" r:id="rId29"/>
    <p:sldId id="257" r:id="rId30"/>
    <p:sldId id="258" r:id="rId31"/>
    <p:sldId id="344" r:id="rId32"/>
    <p:sldId id="259" r:id="rId33"/>
    <p:sldId id="376" r:id="rId34"/>
    <p:sldId id="260" r:id="rId35"/>
    <p:sldId id="356" r:id="rId36"/>
    <p:sldId id="271" r:id="rId37"/>
    <p:sldId id="357" r:id="rId38"/>
    <p:sldId id="358" r:id="rId39"/>
    <p:sldId id="359" r:id="rId40"/>
    <p:sldId id="377" r:id="rId41"/>
    <p:sldId id="261" r:id="rId42"/>
    <p:sldId id="262" r:id="rId43"/>
    <p:sldId id="379" r:id="rId44"/>
    <p:sldId id="380" r:id="rId45"/>
    <p:sldId id="381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265" r:id="rId57"/>
    <p:sldId id="38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55555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6666662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Первое поколение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583907480314958"/>
          <c:y val="0.2243026528546323"/>
          <c:w val="0.63603592519685037"/>
          <c:h val="0.50236925411503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Белые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D7-486F-978C-172C0FC8DBD6}"/>
              </c:ext>
            </c:extLst>
          </c:dPt>
          <c:cat>
            <c:strRef>
              <c:f>Лист1!$B$2</c:f>
              <c:strCache>
                <c:ptCount val="1"/>
                <c:pt idx="0">
                  <c:v>Жуки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D7-486F-978C-172C0FC8DBD6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Голубые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Лист1!$B$2</c:f>
              <c:strCache>
                <c:ptCount val="1"/>
                <c:pt idx="0">
                  <c:v>Жуки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D7-486F-978C-172C0FC8DBD6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Синие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D7-486F-978C-172C0FC8DBD6}"/>
              </c:ext>
            </c:extLst>
          </c:dPt>
          <c:cat>
            <c:strRef>
              <c:f>Лист1!$B$2</c:f>
              <c:strCache>
                <c:ptCount val="1"/>
                <c:pt idx="0">
                  <c:v>Жуки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FD7-486F-978C-172C0FC8DBD6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Фиолетовые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FD7-486F-978C-172C0FC8DBD6}"/>
              </c:ext>
            </c:extLst>
          </c:dPt>
          <c:cat>
            <c:strRef>
              <c:f>Лист1!$B$2</c:f>
              <c:strCache>
                <c:ptCount val="1"/>
                <c:pt idx="0">
                  <c:v>Жуки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FD7-486F-978C-172C0FC8DBD6}"/>
            </c:ext>
          </c:extLst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Лиловые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Лист1!$B$2</c:f>
              <c:strCache>
                <c:ptCount val="1"/>
                <c:pt idx="0">
                  <c:v>Жуки</c:v>
                </c:pt>
              </c:strCache>
            </c:strRef>
          </c:cat>
          <c:val>
            <c:numRef>
              <c:f>Лист1!$G$2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FD7-486F-978C-172C0FC8D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983040"/>
        <c:axId val="171747008"/>
      </c:barChart>
      <c:catAx>
        <c:axId val="248983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747008"/>
        <c:crosses val="autoZero"/>
        <c:auto val="1"/>
        <c:lblAlgn val="ctr"/>
        <c:lblOffset val="100"/>
        <c:noMultiLvlLbl val="0"/>
      </c:catAx>
      <c:valAx>
        <c:axId val="171747008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983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Второе поколение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583907480314958"/>
          <c:y val="0.2243026528546323"/>
          <c:w val="0.63603592519685037"/>
          <c:h val="0.50236925411503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Белые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Лист1!$B$2</c:f>
              <c:strCache>
                <c:ptCount val="1"/>
                <c:pt idx="0">
                  <c:v>Жуки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E6-4626-A200-82BF66AC2FAA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Голубые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6E6-4626-A200-82BF66AC2FAA}"/>
              </c:ext>
            </c:extLst>
          </c:dPt>
          <c:cat>
            <c:strRef>
              <c:f>Лист1!$B$2</c:f>
              <c:strCache>
                <c:ptCount val="1"/>
                <c:pt idx="0">
                  <c:v>Жуки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6E6-4626-A200-82BF66AC2FAA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Синие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E6-4626-A200-82BF66AC2FAA}"/>
              </c:ext>
            </c:extLst>
          </c:dPt>
          <c:cat>
            <c:strRef>
              <c:f>Лист1!$B$2</c:f>
              <c:strCache>
                <c:ptCount val="1"/>
                <c:pt idx="0">
                  <c:v>Жуки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E6-4626-A200-82BF66AC2FAA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Фиолетовые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Лист1!$B$2</c:f>
              <c:strCache>
                <c:ptCount val="1"/>
                <c:pt idx="0">
                  <c:v>Жуки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6E6-4626-A200-82BF66AC2FAA}"/>
            </c:ext>
          </c:extLst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Лиловые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Лист1!$B$2</c:f>
              <c:strCache>
                <c:ptCount val="1"/>
                <c:pt idx="0">
                  <c:v>Жуки</c:v>
                </c:pt>
              </c:strCache>
            </c:strRef>
          </c:cat>
          <c:val>
            <c:numRef>
              <c:f>Лист1!$G$2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6E6-4626-A200-82BF66AC2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119232"/>
        <c:axId val="171748736"/>
      </c:barChart>
      <c:catAx>
        <c:axId val="249119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748736"/>
        <c:crosses val="autoZero"/>
        <c:auto val="1"/>
        <c:lblAlgn val="ctr"/>
        <c:lblOffset val="100"/>
        <c:noMultiLvlLbl val="0"/>
      </c:catAx>
      <c:valAx>
        <c:axId val="171748736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1192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877F6-DCF3-4415-B19C-3D463C0B5ED0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C1C0F-82B9-4823-9763-16E0C4671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3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C1C0F-82B9-4823-9763-16E0C4671A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0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9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7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0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740650" cy="5445125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 descr="Голубая тисненая бумага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E5666B-289C-4CA5-8FEC-BD130DE6459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8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2E05B-A5ED-4728-A99D-C37D4360CCA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16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DF6B1-3D7F-46CB-8805-0498B1207FB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AF2C-D4D4-423E-AFFC-411D06685C9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37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6759-F2BF-4320-8B0E-B9119C8DB5E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00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D7161-DDC1-4A82-A125-042419476BE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2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70EB7-59B7-4084-9AF1-3905D589B71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37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DF84-BAB4-4828-ADEE-B127E20A39E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0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25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3B70-2F8E-4BD7-80D8-80CF7065FB7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80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E0C24-14F0-46DA-B802-A9EA8515F4E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23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6FE4F-5968-4E1B-938B-81F33EF5950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42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740650" cy="5445125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 descr="Голубая тисненая бумага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E5666B-289C-4CA5-8FEC-BD130DE6459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27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2E05B-A5ED-4728-A99D-C37D4360CCA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32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DF6B1-3D7F-46CB-8805-0498B1207FB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50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AF2C-D4D4-423E-AFFC-411D06685C9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4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6759-F2BF-4320-8B0E-B9119C8DB5E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60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D7161-DDC1-4A82-A125-042419476BE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61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70EB7-59B7-4084-9AF1-3905D589B71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4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86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DF84-BAB4-4828-ADEE-B127E20A39E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9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3B70-2F8E-4BD7-80D8-80CF7065FB7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57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E0C24-14F0-46DA-B802-A9EA8515F4E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82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6FE4F-5968-4E1B-938B-81F33EF5950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5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9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4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6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2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5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7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1412875"/>
            <a:chOff x="0" y="0"/>
            <a:chExt cx="4562" cy="1248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481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487 w 4806"/>
                <a:gd name="T7" fmla="*/ 1 h 665"/>
                <a:gd name="T8" fmla="*/ 4481 w 4806"/>
                <a:gd name="T9" fmla="*/ 153 h 665"/>
                <a:gd name="T10" fmla="*/ 4481 w 4806"/>
                <a:gd name="T11" fmla="*/ 299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 descr="Букет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560C5-2F7B-4B54-A75C-25EB23E324EF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296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CC"/>
        </a:buClr>
        <a:buSzPct val="80000"/>
        <a:buFont typeface="Wingdings" pitchFamily="2" charset="2"/>
        <a:buChar char="n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1412875"/>
            <a:chOff x="0" y="0"/>
            <a:chExt cx="4562" cy="1248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481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487 w 4806"/>
                <a:gd name="T7" fmla="*/ 1 h 665"/>
                <a:gd name="T8" fmla="*/ 4481 w 4806"/>
                <a:gd name="T9" fmla="*/ 153 h 665"/>
                <a:gd name="T10" fmla="*/ 4481 w 4806"/>
                <a:gd name="T11" fmla="*/ 299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 descr="Букет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560C5-2F7B-4B54-A75C-25EB23E324EF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884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CC"/>
        </a:buClr>
        <a:buSzPct val="80000"/>
        <a:buFont typeface="Wingdings" pitchFamily="2" charset="2"/>
        <a:buChar char="n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РАЗВИТИЯ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ЭВОЛЮЦИОННОГО УЧЕНИЯ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i.ytimg.com/vi/d2hk6zWN83Q/maxresdefault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12535"/>
          <a:stretch/>
        </p:blipFill>
        <p:spPr bwMode="auto">
          <a:xfrm>
            <a:off x="323528" y="1196752"/>
            <a:ext cx="8640960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12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РАЗВИТИЯ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ЭВОЛЮЦИОННОГО УЧЕНИЯ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1875" t="26667" r="9792" b="10834"/>
          <a:stretch/>
        </p:blipFill>
        <p:spPr bwMode="auto">
          <a:xfrm>
            <a:off x="539552" y="1412776"/>
            <a:ext cx="8208912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94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497681" y="27463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развития </a:t>
            </a:r>
            <a:r>
              <a:rPr lang="ru-RU" alt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эволюционного учения</a:t>
            </a:r>
            <a:endParaRPr lang="ru-RU" alt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79388" y="2852738"/>
            <a:ext cx="4826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Неизменность природы.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Целесообразность природы.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Все создано Творцом</a:t>
            </a:r>
            <a:r>
              <a:rPr lang="ru-RU" altLang="ru-RU" sz="33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60350" y="1470025"/>
            <a:ext cx="8704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Господствует метафизическое воззрение:</a:t>
            </a:r>
          </a:p>
        </p:txBody>
      </p:sp>
      <p:sp>
        <p:nvSpPr>
          <p:cNvPr id="183303" name="AutoShape 7"/>
          <p:cNvSpPr>
            <a:spLocks/>
          </p:cNvSpPr>
          <p:nvPr/>
        </p:nvSpPr>
        <p:spPr bwMode="auto">
          <a:xfrm>
            <a:off x="4716463" y="2852738"/>
            <a:ext cx="719137" cy="3671887"/>
          </a:xfrm>
          <a:prstGeom prst="rightBrace">
            <a:avLst>
              <a:gd name="adj1" fmla="val 42550"/>
              <a:gd name="adj2" fmla="val 50412"/>
            </a:avLst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5508625" y="2492375"/>
            <a:ext cx="331152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т.е. явления и тела природы – раз и навсегда данные, неизменные, изолированные и не связанные друг с другом</a:t>
            </a:r>
          </a:p>
        </p:txBody>
      </p:sp>
    </p:spTree>
    <p:extLst>
      <p:ext uri="{BB962C8B-B14F-4D97-AF65-F5344CB8AC3E}">
        <p14:creationId xmlns:p14="http://schemas.microsoft.com/office/powerpoint/2010/main" val="35566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3" grpId="0" animBg="1"/>
      <p:bldP spid="1833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395288" y="27463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развития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эволюционного учения</a:t>
            </a:r>
            <a:endParaRPr lang="ru-RU" alt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395288" y="2767013"/>
            <a:ext cx="846772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1200" indent="-7112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u"/>
            </a:pPr>
            <a:r>
              <a:rPr lang="ru-RU" altLang="ru-RU" sz="3300" b="1">
                <a:solidFill>
                  <a:schemeClr val="accent1"/>
                </a:solidFill>
                <a:latin typeface="Arial Black" pitchFamily="34" charset="0"/>
              </a:rPr>
              <a:t>КРЕАЦИОНИЗМА</a:t>
            </a:r>
            <a:r>
              <a:rPr lang="ru-RU" altLang="ru-RU" sz="3300">
                <a:solidFill>
                  <a:srgbClr val="000000"/>
                </a:solidFill>
              </a:rPr>
              <a:t> – виды созданы творцом и неизменны.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u"/>
            </a:pPr>
            <a:r>
              <a:rPr lang="ru-RU" altLang="ru-RU" sz="3300" b="1">
                <a:solidFill>
                  <a:schemeClr val="accent1"/>
                </a:solidFill>
                <a:latin typeface="Arial Black" pitchFamily="34" charset="0"/>
              </a:rPr>
              <a:t>ПРЕФОРМИЗМА</a:t>
            </a:r>
            <a:r>
              <a:rPr lang="ru-RU" altLang="ru-RU" sz="3300">
                <a:solidFill>
                  <a:srgbClr val="000000"/>
                </a:solidFill>
              </a:rPr>
              <a:t> – всякое живое изначально заложено в живом (</a:t>
            </a:r>
            <a:r>
              <a:rPr lang="ru-RU" altLang="ru-RU" sz="3300" i="1">
                <a:solidFill>
                  <a:srgbClr val="000000"/>
                </a:solidFill>
              </a:rPr>
              <a:t>например, полностью сформировав-шийся зародыш находится в головке сперматозоида или яйцеклетке</a:t>
            </a:r>
            <a:r>
              <a:rPr lang="ru-RU" altLang="ru-RU" sz="330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395288" y="1412875"/>
            <a:ext cx="84248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Метафизические воззрения были тесно связаны с идеями:</a:t>
            </a:r>
          </a:p>
        </p:txBody>
      </p:sp>
    </p:spTree>
    <p:extLst>
      <p:ext uri="{BB962C8B-B14F-4D97-AF65-F5344CB8AC3E}">
        <p14:creationId xmlns:p14="http://schemas.microsoft.com/office/powerpoint/2010/main" val="10617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РАЗВИТИЯ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ЭВОЛЮЦИОННОГО УЧЕНИЯ</a:t>
            </a:r>
            <a:endParaRPr lang="ru-RU" sz="3600" dirty="0"/>
          </a:p>
        </p:txBody>
      </p:sp>
      <p:pic>
        <p:nvPicPr>
          <p:cNvPr id="4" name="Объект 3" descr="https://ic.pics.livejournal.com/rasskazchic93/86882974/222074/222074_origina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40283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3568" y="166945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КРЕОЦИОНИЗМ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cf2.ppt-online.org/files2/slide/i/IyVrRWHOXFZmoLM9dcl7nGujgDzP6ECt1aNf3Ts8vS/slide-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3" t="20825" r="1608" b="20343"/>
          <a:stretch/>
        </p:blipFill>
        <p:spPr bwMode="auto">
          <a:xfrm>
            <a:off x="5364088" y="3717032"/>
            <a:ext cx="2304256" cy="2969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2" y="471954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ПРЕФОРМИЗМ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4139952" y="4986174"/>
            <a:ext cx="1440160" cy="738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flipH="1">
            <a:off x="7524328" y="5355504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овисты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3779912" y="564789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анималькулисты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7524328" y="554017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РАЗВИТИЯ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ЭВОЛЮЦИОННОГО УЧЕНИЯ</a:t>
            </a:r>
            <a:endParaRPr lang="ru-RU" sz="3600" dirty="0"/>
          </a:p>
        </p:txBody>
      </p:sp>
      <p:pic>
        <p:nvPicPr>
          <p:cNvPr id="6" name="Объект 5" descr="https://shareslide.ru/img/thumbs/facbea91589867a86890e424a355fdfb-800x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1438"/>
            <a:ext cx="7632848" cy="5039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7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gnp.ru/wp-content/uploads/c/4/5/c45dd69d2de1d9bf45af6a9cd80522a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52928" cy="51874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РАЗВИТИЯ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ЭВОЛЮЦИОННОГО УЧЕНИЯ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4200" dirty="0" smtClean="0">
                <a:latin typeface="Times New Roman" pitchFamily="18" charset="0"/>
                <a:cs typeface="Times New Roman" pitchFamily="18" charset="0"/>
              </a:rPr>
              <a:t>История развития эволюционного учения</a:t>
            </a:r>
            <a:endParaRPr lang="ru-RU" altLang="ru-RU" sz="4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5" descr="41_160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26463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468313" y="5589588"/>
            <a:ext cx="2592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chemeClr val="accent1"/>
                </a:solidFill>
                <a:latin typeface="Arial Black" pitchFamily="34" charset="0"/>
              </a:rPr>
              <a:t>Ж. КЮВЬЕ</a:t>
            </a: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3317875" y="1339850"/>
            <a:ext cx="5472113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charset="0"/>
              </a:defRPr>
            </a:lvl1pPr>
            <a:lvl2pPr marL="5334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66CC"/>
              </a:buClr>
              <a:buFont typeface="Arial" charset="0"/>
              <a:buChar char="►"/>
              <a:defRPr/>
            </a:pPr>
            <a:r>
              <a:rPr lang="ru-RU" altLang="ru-RU" sz="2300" smtClean="0">
                <a:solidFill>
                  <a:srgbClr val="000000"/>
                </a:solidFill>
                <a:latin typeface="Tahoma" pitchFamily="34" charset="0"/>
              </a:rPr>
              <a:t>Усовершенствовал систему Лин-нея, ввел новую таксономическую единицу «</a:t>
            </a:r>
            <a:r>
              <a:rPr lang="ru-RU" altLang="ru-RU" sz="2300" b="1" smtClean="0">
                <a:solidFill>
                  <a:srgbClr val="000000"/>
                </a:solidFill>
                <a:latin typeface="Tahoma" pitchFamily="34" charset="0"/>
              </a:rPr>
              <a:t>ТИП</a:t>
            </a:r>
            <a:r>
              <a:rPr lang="ru-RU" altLang="ru-RU" sz="2300" smtClean="0">
                <a:solidFill>
                  <a:srgbClr val="000000"/>
                </a:solidFill>
                <a:latin typeface="Tahoma" pitchFamily="34" charset="0"/>
              </a:rPr>
              <a:t>» – объединяющую несколько линнеевских классов.     </a:t>
            </a:r>
            <a:r>
              <a:rPr lang="ru-RU" altLang="ru-RU" sz="21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 тип – Позвоночные</a:t>
            </a:r>
            <a:r>
              <a:rPr lang="ru-RU" altLang="ru-RU" sz="21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– </a:t>
            </a:r>
            <a:r>
              <a:rPr lang="ru-RU" altLang="ru-RU" sz="20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Звери, птицы, амфибии, рептилии, рыбы</a:t>
            </a:r>
            <a:r>
              <a:rPr lang="ru-RU" altLang="ru-RU" sz="21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 </a:t>
            </a:r>
            <a:r>
              <a:rPr lang="ru-RU" altLang="ru-RU" sz="21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 тип – Членистоногие</a:t>
            </a:r>
            <a:r>
              <a:rPr lang="ru-RU" altLang="ru-RU" sz="21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– </a:t>
            </a:r>
            <a:r>
              <a:rPr lang="ru-RU" altLang="ru-RU" sz="20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Насекомые, раки …</a:t>
            </a:r>
            <a:r>
              <a:rPr lang="ru-RU" altLang="ru-RU" sz="21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                              </a:t>
            </a:r>
            <a:r>
              <a:rPr lang="ru-RU" altLang="ru-RU" sz="21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 тип – Мягкотелые</a:t>
            </a:r>
            <a:r>
              <a:rPr lang="ru-RU" altLang="ru-RU" sz="21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– </a:t>
            </a:r>
            <a:r>
              <a:rPr lang="ru-RU" altLang="ru-RU" sz="20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тело не поделено на членики</a:t>
            </a:r>
            <a:r>
              <a:rPr lang="ru-RU" altLang="ru-RU" sz="21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                    </a:t>
            </a:r>
            <a:r>
              <a:rPr lang="ru-RU" altLang="ru-RU" sz="21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 тип Лучистые</a:t>
            </a:r>
            <a:r>
              <a:rPr lang="ru-RU" altLang="ru-RU" sz="21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– </a:t>
            </a:r>
            <a:r>
              <a:rPr lang="ru-RU" altLang="ru-RU" sz="20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имеют лучевую симметрию</a:t>
            </a:r>
            <a:r>
              <a:rPr lang="ru-RU" altLang="ru-RU" sz="2200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FF66CC"/>
              </a:buClr>
              <a:buFont typeface="Arial" charset="0"/>
              <a:buChar char="►"/>
              <a:defRPr/>
            </a:pPr>
            <a:r>
              <a:rPr lang="ru-RU" altLang="ru-RU" sz="2300" smtClean="0">
                <a:solidFill>
                  <a:srgbClr val="000000"/>
                </a:solidFill>
                <a:latin typeface="Tahoma" pitchFamily="34" charset="0"/>
              </a:rPr>
              <a:t>Впервые объединил в один тип позвоночных классы млекопи-тающих, птиц, амфибий и рыб.</a:t>
            </a:r>
          </a:p>
        </p:txBody>
      </p:sp>
      <p:sp>
        <p:nvSpPr>
          <p:cNvPr id="40966" name="AutoShape 8"/>
          <p:cNvSpPr>
            <a:spLocks noChangeArrowheads="1"/>
          </p:cNvSpPr>
          <p:nvPr/>
        </p:nvSpPr>
        <p:spPr bwMode="auto">
          <a:xfrm>
            <a:off x="250825" y="1341438"/>
            <a:ext cx="8642350" cy="5327650"/>
          </a:xfrm>
          <a:prstGeom prst="roundRect">
            <a:avLst>
              <a:gd name="adj" fmla="val 14032"/>
            </a:avLst>
          </a:prstGeom>
          <a:noFill/>
          <a:ln w="76200" cmpd="tri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70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РАЗВИТИЯ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ЭВОЛЮЦИОННОГО УЧЕНИЯ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8541" t="28056" r="7918" b="18333"/>
          <a:stretch/>
        </p:blipFill>
        <p:spPr bwMode="auto">
          <a:xfrm>
            <a:off x="755576" y="1484784"/>
            <a:ext cx="7848872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95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455738"/>
            <a:ext cx="8642350" cy="51419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>
                <a:effectLst/>
              </a:rPr>
              <a:t>Появившиеся сомнения в неизменности видов привели к возникновению </a:t>
            </a:r>
            <a:r>
              <a:rPr lang="ru-RU" altLang="ru-RU" b="1" smtClean="0">
                <a:solidFill>
                  <a:schemeClr val="accent1"/>
                </a:solidFill>
                <a:effectLst/>
              </a:rPr>
              <a:t>ТРАНСФОРМИЗМА</a:t>
            </a:r>
            <a:r>
              <a:rPr lang="ru-RU" altLang="ru-RU" smtClean="0">
                <a:effectLst/>
              </a:rPr>
              <a:t> – системы взглядов об изменяемости и превращении форм растений и животных под влиянием естественных причин.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effectLst/>
              </a:rPr>
              <a:t>Трансформисты были далеки от понимания развития природы как исторического процесса, но способствовали зарождению эволюционных идей.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История развития эволюционного учения</a:t>
            </a:r>
            <a:endParaRPr lang="ru-RU" alt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5"/>
          <p:cNvSpPr>
            <a:spLocks noChangeArrowheads="1"/>
          </p:cNvSpPr>
          <p:nvPr/>
        </p:nvSpPr>
        <p:spPr bwMode="auto">
          <a:xfrm>
            <a:off x="3563938" y="1268413"/>
            <a:ext cx="5329237" cy="5400675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3635375" y="1268413"/>
            <a:ext cx="5329238" cy="50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66CC"/>
              </a:buClr>
              <a:buSzPct val="80000"/>
              <a:buFont typeface="Wingdings 2" pitchFamily="18" charset="2"/>
              <a:buChar char="¢"/>
              <a:defRPr/>
            </a:pPr>
            <a:r>
              <a:rPr lang="ru-RU" alt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Создал более естественную классификацию животных и растений.</a:t>
            </a:r>
          </a:p>
          <a:p>
            <a:pPr>
              <a:spcBef>
                <a:spcPct val="50000"/>
              </a:spcBef>
              <a:buClr>
                <a:srgbClr val="FF66CC"/>
              </a:buClr>
              <a:buSzPct val="80000"/>
              <a:buFont typeface="Wingdings 2" pitchFamily="18" charset="2"/>
              <a:buChar char="¢"/>
              <a:defRPr/>
            </a:pPr>
            <a:r>
              <a:rPr lang="ru-RU" alt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Видов в природе нет.</a:t>
            </a:r>
          </a:p>
          <a:p>
            <a:pPr>
              <a:spcBef>
                <a:spcPct val="50000"/>
              </a:spcBef>
              <a:buClr>
                <a:srgbClr val="FF66CC"/>
              </a:buClr>
              <a:buSzPct val="80000"/>
              <a:buFont typeface="Wingdings 2" pitchFamily="18" charset="2"/>
              <a:buChar char="¢"/>
              <a:defRPr/>
            </a:pPr>
            <a:r>
              <a:rPr lang="ru-RU" alt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Вид произошел медленно и незаметно, между видами существуют незаметные переходы.</a:t>
            </a:r>
          </a:p>
          <a:p>
            <a:pPr>
              <a:spcBef>
                <a:spcPct val="50000"/>
              </a:spcBef>
              <a:buClr>
                <a:srgbClr val="FF66CC"/>
              </a:buClr>
              <a:buSzPct val="80000"/>
              <a:buFont typeface="Wingdings 2" pitchFamily="18" charset="2"/>
              <a:buChar char="¢"/>
              <a:defRPr/>
            </a:pPr>
            <a:r>
              <a:rPr lang="ru-RU" alt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Природа – ряды непрерывно меняющихся особей, которые человек объединил в виды.</a:t>
            </a:r>
          </a:p>
        </p:txBody>
      </p:sp>
      <p:pic>
        <p:nvPicPr>
          <p:cNvPr id="28676" name="Picture 7" descr="Ламарк 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040063" cy="338455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179388" y="5157788"/>
            <a:ext cx="3097212" cy="1387475"/>
          </a:xfrm>
          <a:prstGeom prst="rect">
            <a:avLst/>
          </a:prstGeom>
          <a:solidFill>
            <a:schemeClr val="tx1"/>
          </a:solidFill>
          <a:ln w="762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</a:rPr>
              <a:t>Жан-Батист Ламарк</a:t>
            </a:r>
            <a:r>
              <a:rPr lang="ru-RU" altLang="ru-RU" sz="2400">
                <a:latin typeface="Arial" charset="0"/>
              </a:rPr>
              <a:t>          </a:t>
            </a:r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(1744-1829)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История развития эволюционного учения</a:t>
            </a:r>
            <a:endParaRPr lang="ru-RU" alt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РАЗВИТИЯ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ЭВОЛЮЦИОННОГО УЧЕНИЯ</a:t>
            </a:r>
            <a:endParaRPr lang="ru-RU" dirty="0"/>
          </a:p>
        </p:txBody>
      </p:sp>
      <p:pic>
        <p:nvPicPr>
          <p:cNvPr id="4" name="Объект 3" descr="https://cf2.ppt-online.org/files2/slide/z/ZCUBlwVh5K2DXy8tqzWN3Anfuedio0YLI9gH7bJmRc/slide-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5" r="-8"/>
          <a:stretch/>
        </p:blipFill>
        <p:spPr bwMode="auto">
          <a:xfrm>
            <a:off x="323528" y="1340768"/>
            <a:ext cx="8569619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4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91" name="Group 27"/>
          <p:cNvGrpSpPr>
            <a:grpSpLocks/>
          </p:cNvGrpSpPr>
          <p:nvPr/>
        </p:nvGrpSpPr>
        <p:grpSpPr bwMode="auto">
          <a:xfrm>
            <a:off x="250825" y="6019800"/>
            <a:ext cx="5257800" cy="779463"/>
            <a:chOff x="158" y="3792"/>
            <a:chExt cx="3312" cy="491"/>
          </a:xfrm>
        </p:grpSpPr>
        <p:sp>
          <p:nvSpPr>
            <p:cNvPr id="31772" name="AutoShape 9"/>
            <p:cNvSpPr>
              <a:spLocks noChangeArrowheads="1"/>
            </p:cNvSpPr>
            <p:nvPr/>
          </p:nvSpPr>
          <p:spPr bwMode="auto">
            <a:xfrm>
              <a:off x="158" y="3793"/>
              <a:ext cx="3312" cy="481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0474" name="Text Box 10"/>
            <p:cNvSpPr txBox="1">
              <a:spLocks noChangeArrowheads="1"/>
            </p:cNvSpPr>
            <p:nvPr/>
          </p:nvSpPr>
          <p:spPr bwMode="auto">
            <a:xfrm>
              <a:off x="158" y="3793"/>
              <a:ext cx="15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1. ступень</a:t>
              </a:r>
            </a:p>
          </p:txBody>
        </p:sp>
        <p:sp>
          <p:nvSpPr>
            <p:cNvPr id="31774" name="Text Box 16"/>
            <p:cNvSpPr txBox="1">
              <a:spLocks noChangeArrowheads="1"/>
            </p:cNvSpPr>
            <p:nvPr/>
          </p:nvSpPr>
          <p:spPr bwMode="auto">
            <a:xfrm>
              <a:off x="1701" y="3792"/>
              <a:ext cx="1597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  <a:latin typeface="Arial Black" pitchFamily="34" charset="0"/>
                </a:rPr>
                <a:t>2. Полипы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  <a:latin typeface="Arial Black" pitchFamily="34" charset="0"/>
                </a:rPr>
                <a:t>1. Инфузории</a:t>
              </a:r>
            </a:p>
          </p:txBody>
        </p:sp>
      </p:grpSp>
      <p:grpSp>
        <p:nvGrpSpPr>
          <p:cNvPr id="190496" name="Group 32"/>
          <p:cNvGrpSpPr>
            <a:grpSpLocks/>
          </p:cNvGrpSpPr>
          <p:nvPr/>
        </p:nvGrpSpPr>
        <p:grpSpPr bwMode="auto">
          <a:xfrm>
            <a:off x="3348038" y="1268413"/>
            <a:ext cx="5483225" cy="795337"/>
            <a:chOff x="2109" y="799"/>
            <a:chExt cx="3454" cy="501"/>
          </a:xfrm>
        </p:grpSpPr>
        <p:sp>
          <p:nvSpPr>
            <p:cNvPr id="31769" name="AutoShape 6"/>
            <p:cNvSpPr>
              <a:spLocks noChangeArrowheads="1"/>
            </p:cNvSpPr>
            <p:nvPr/>
          </p:nvSpPr>
          <p:spPr bwMode="auto">
            <a:xfrm>
              <a:off x="2109" y="799"/>
              <a:ext cx="3447" cy="481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0479" name="Text Box 15"/>
            <p:cNvSpPr txBox="1">
              <a:spLocks noChangeArrowheads="1"/>
            </p:cNvSpPr>
            <p:nvPr/>
          </p:nvSpPr>
          <p:spPr bwMode="auto">
            <a:xfrm>
              <a:off x="2245" y="845"/>
              <a:ext cx="15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6. ступень</a:t>
              </a:r>
            </a:p>
          </p:txBody>
        </p:sp>
        <p:sp>
          <p:nvSpPr>
            <p:cNvPr id="31771" name="Text Box 17"/>
            <p:cNvSpPr txBox="1">
              <a:spLocks noChangeArrowheads="1"/>
            </p:cNvSpPr>
            <p:nvPr/>
          </p:nvSpPr>
          <p:spPr bwMode="auto">
            <a:xfrm>
              <a:off x="3703" y="809"/>
              <a:ext cx="1860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  <a:latin typeface="Arial Black" pitchFamily="34" charset="0"/>
                </a:rPr>
                <a:t>14. Млекопитающие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  <a:latin typeface="Arial Black" pitchFamily="34" charset="0"/>
                </a:rPr>
                <a:t>13. Птицы</a:t>
              </a:r>
            </a:p>
          </p:txBody>
        </p:sp>
      </p:grpSp>
      <p:grpSp>
        <p:nvGrpSpPr>
          <p:cNvPr id="190495" name="Group 31"/>
          <p:cNvGrpSpPr>
            <a:grpSpLocks/>
          </p:cNvGrpSpPr>
          <p:nvPr/>
        </p:nvGrpSpPr>
        <p:grpSpPr bwMode="auto">
          <a:xfrm>
            <a:off x="2700338" y="2060575"/>
            <a:ext cx="5770562" cy="779463"/>
            <a:chOff x="1701" y="1298"/>
            <a:chExt cx="3635" cy="491"/>
          </a:xfrm>
        </p:grpSpPr>
        <p:sp>
          <p:nvSpPr>
            <p:cNvPr id="31766" name="AutoShape 5"/>
            <p:cNvSpPr>
              <a:spLocks noChangeArrowheads="1"/>
            </p:cNvSpPr>
            <p:nvPr/>
          </p:nvSpPr>
          <p:spPr bwMode="auto">
            <a:xfrm>
              <a:off x="1701" y="1298"/>
              <a:ext cx="3447" cy="481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0478" name="Text Box 14"/>
            <p:cNvSpPr txBox="1">
              <a:spLocks noChangeArrowheads="1"/>
            </p:cNvSpPr>
            <p:nvPr/>
          </p:nvSpPr>
          <p:spPr bwMode="auto">
            <a:xfrm>
              <a:off x="1746" y="1344"/>
              <a:ext cx="15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5. ступень</a:t>
              </a:r>
            </a:p>
          </p:txBody>
        </p:sp>
        <p:sp>
          <p:nvSpPr>
            <p:cNvPr id="31768" name="Text Box 18"/>
            <p:cNvSpPr txBox="1">
              <a:spLocks noChangeArrowheads="1"/>
            </p:cNvSpPr>
            <p:nvPr/>
          </p:nvSpPr>
          <p:spPr bwMode="auto">
            <a:xfrm>
              <a:off x="3204" y="1298"/>
              <a:ext cx="213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  <a:latin typeface="Arial Black" pitchFamily="34" charset="0"/>
                </a:rPr>
                <a:t>12. Рептилии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  <a:latin typeface="Arial Black" pitchFamily="34" charset="0"/>
                </a:rPr>
                <a:t>11. Рыбы</a:t>
              </a:r>
            </a:p>
          </p:txBody>
        </p:sp>
      </p:grpSp>
      <p:grpSp>
        <p:nvGrpSpPr>
          <p:cNvPr id="190492" name="Group 28"/>
          <p:cNvGrpSpPr>
            <a:grpSpLocks/>
          </p:cNvGrpSpPr>
          <p:nvPr/>
        </p:nvGrpSpPr>
        <p:grpSpPr bwMode="auto">
          <a:xfrm>
            <a:off x="755650" y="5229225"/>
            <a:ext cx="5329238" cy="792163"/>
            <a:chOff x="476" y="3294"/>
            <a:chExt cx="3357" cy="499"/>
          </a:xfrm>
        </p:grpSpPr>
        <p:sp>
          <p:nvSpPr>
            <p:cNvPr id="31763" name="AutoShape 8"/>
            <p:cNvSpPr>
              <a:spLocks noChangeArrowheads="1"/>
            </p:cNvSpPr>
            <p:nvPr/>
          </p:nvSpPr>
          <p:spPr bwMode="auto">
            <a:xfrm>
              <a:off x="476" y="3294"/>
              <a:ext cx="3357" cy="481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0475" name="Text Box 11"/>
            <p:cNvSpPr txBox="1">
              <a:spLocks noChangeArrowheads="1"/>
            </p:cNvSpPr>
            <p:nvPr/>
          </p:nvSpPr>
          <p:spPr bwMode="auto">
            <a:xfrm>
              <a:off x="676" y="3339"/>
              <a:ext cx="15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2. ступень</a:t>
              </a:r>
            </a:p>
          </p:txBody>
        </p:sp>
        <p:sp>
          <p:nvSpPr>
            <p:cNvPr id="31765" name="Text Box 19"/>
            <p:cNvSpPr txBox="1">
              <a:spLocks noChangeArrowheads="1"/>
            </p:cNvSpPr>
            <p:nvPr/>
          </p:nvSpPr>
          <p:spPr bwMode="auto">
            <a:xfrm>
              <a:off x="2219" y="3302"/>
              <a:ext cx="1477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  <a:latin typeface="Arial Black" pitchFamily="34" charset="0"/>
                </a:rPr>
                <a:t>4. Черви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  <a:latin typeface="Arial Black" pitchFamily="34" charset="0"/>
                </a:rPr>
                <a:t>3. Лучистые</a:t>
              </a:r>
            </a:p>
          </p:txBody>
        </p:sp>
      </p:grpSp>
      <p:grpSp>
        <p:nvGrpSpPr>
          <p:cNvPr id="190493" name="Group 29"/>
          <p:cNvGrpSpPr>
            <a:grpSpLocks/>
          </p:cNvGrpSpPr>
          <p:nvPr/>
        </p:nvGrpSpPr>
        <p:grpSpPr bwMode="auto">
          <a:xfrm>
            <a:off x="1331913" y="4437063"/>
            <a:ext cx="5472112" cy="792162"/>
            <a:chOff x="839" y="2795"/>
            <a:chExt cx="3447" cy="499"/>
          </a:xfrm>
        </p:grpSpPr>
        <p:sp>
          <p:nvSpPr>
            <p:cNvPr id="31760" name="AutoShape 7"/>
            <p:cNvSpPr>
              <a:spLocks noChangeArrowheads="1"/>
            </p:cNvSpPr>
            <p:nvPr/>
          </p:nvSpPr>
          <p:spPr bwMode="auto">
            <a:xfrm>
              <a:off x="839" y="2795"/>
              <a:ext cx="3447" cy="481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0476" name="Text Box 12"/>
            <p:cNvSpPr txBox="1">
              <a:spLocks noChangeArrowheads="1"/>
            </p:cNvSpPr>
            <p:nvPr/>
          </p:nvSpPr>
          <p:spPr bwMode="auto">
            <a:xfrm>
              <a:off x="975" y="2840"/>
              <a:ext cx="15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3. ступень</a:t>
              </a:r>
            </a:p>
          </p:txBody>
        </p:sp>
        <p:sp>
          <p:nvSpPr>
            <p:cNvPr id="31762" name="Text Box 20"/>
            <p:cNvSpPr txBox="1">
              <a:spLocks noChangeArrowheads="1"/>
            </p:cNvSpPr>
            <p:nvPr/>
          </p:nvSpPr>
          <p:spPr bwMode="auto">
            <a:xfrm>
              <a:off x="2460" y="2803"/>
              <a:ext cx="1735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  <a:latin typeface="Arial Black" pitchFamily="34" charset="0"/>
                </a:rPr>
                <a:t>6. Паукообразные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  <a:latin typeface="Arial Black" pitchFamily="34" charset="0"/>
                </a:rPr>
                <a:t>5. Насекомые</a:t>
              </a:r>
            </a:p>
          </p:txBody>
        </p:sp>
      </p:grpSp>
      <p:grpSp>
        <p:nvGrpSpPr>
          <p:cNvPr id="190494" name="Group 30"/>
          <p:cNvGrpSpPr>
            <a:grpSpLocks/>
          </p:cNvGrpSpPr>
          <p:nvPr/>
        </p:nvGrpSpPr>
        <p:grpSpPr bwMode="auto">
          <a:xfrm>
            <a:off x="1979613" y="2852738"/>
            <a:ext cx="5500687" cy="1617662"/>
            <a:chOff x="1247" y="1797"/>
            <a:chExt cx="3465" cy="1019"/>
          </a:xfrm>
        </p:grpSpPr>
        <p:sp>
          <p:nvSpPr>
            <p:cNvPr id="31757" name="AutoShape 4"/>
            <p:cNvSpPr>
              <a:spLocks noChangeArrowheads="1"/>
            </p:cNvSpPr>
            <p:nvPr/>
          </p:nvSpPr>
          <p:spPr bwMode="auto">
            <a:xfrm>
              <a:off x="1247" y="1797"/>
              <a:ext cx="3465" cy="1006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0477" name="Text Box 13"/>
            <p:cNvSpPr txBox="1">
              <a:spLocks noChangeArrowheads="1"/>
            </p:cNvSpPr>
            <p:nvPr/>
          </p:nvSpPr>
          <p:spPr bwMode="auto">
            <a:xfrm>
              <a:off x="1338" y="2115"/>
              <a:ext cx="15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4. ступень</a:t>
              </a:r>
            </a:p>
          </p:txBody>
        </p:sp>
        <p:sp>
          <p:nvSpPr>
            <p:cNvPr id="31759" name="Text Box 21"/>
            <p:cNvSpPr txBox="1">
              <a:spLocks noChangeArrowheads="1"/>
            </p:cNvSpPr>
            <p:nvPr/>
          </p:nvSpPr>
          <p:spPr bwMode="auto">
            <a:xfrm>
              <a:off x="2795" y="1805"/>
              <a:ext cx="1724" cy="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  <a:latin typeface="Arial Black" pitchFamily="34" charset="0"/>
                </a:rPr>
                <a:t>10. Моллюски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  <a:latin typeface="Arial Black" pitchFamily="34" charset="0"/>
                </a:rPr>
                <a:t>9. Усоногие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  <a:latin typeface="Arial Black" pitchFamily="34" charset="0"/>
                </a:rPr>
                <a:t>8. Кольчецы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  <a:latin typeface="Arial Black" pitchFamily="34" charset="0"/>
                </a:rPr>
                <a:t>7. Ракообразные</a:t>
              </a:r>
            </a:p>
          </p:txBody>
        </p:sp>
      </p:grpSp>
      <p:sp>
        <p:nvSpPr>
          <p:cNvPr id="190486" name="Line 22"/>
          <p:cNvSpPr>
            <a:spLocks noChangeShapeType="1"/>
          </p:cNvSpPr>
          <p:nvPr/>
        </p:nvSpPr>
        <p:spPr bwMode="auto">
          <a:xfrm flipV="1">
            <a:off x="6838950" y="2924175"/>
            <a:ext cx="1981200" cy="3744913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0487" name="Text Box 23"/>
          <p:cNvSpPr txBox="1">
            <a:spLocks noChangeArrowheads="1"/>
          </p:cNvSpPr>
          <p:nvPr/>
        </p:nvSpPr>
        <p:spPr bwMode="auto">
          <a:xfrm rot="-3756425">
            <a:off x="5801519" y="4339431"/>
            <a:ext cx="40655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0000"/>
                </a:solidFill>
              </a:rPr>
              <a:t>Усложнение организации от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0000"/>
                </a:solidFill>
              </a:rPr>
              <a:t>низших форм к высшим</a:t>
            </a:r>
          </a:p>
        </p:txBody>
      </p:sp>
      <p:sp>
        <p:nvSpPr>
          <p:cNvPr id="190488" name="WordArt 24"/>
          <p:cNvSpPr>
            <a:spLocks noChangeArrowheads="1" noChangeShapeType="1" noTextEdit="1"/>
          </p:cNvSpPr>
          <p:nvPr/>
        </p:nvSpPr>
        <p:spPr bwMode="auto">
          <a:xfrm rot="-2634076">
            <a:off x="-252413" y="2349500"/>
            <a:ext cx="2952751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Градации</a:t>
            </a:r>
          </a:p>
        </p:txBody>
      </p:sp>
      <p:sp>
        <p:nvSpPr>
          <p:cNvPr id="190489" name="Line 25"/>
          <p:cNvSpPr>
            <a:spLocks noChangeShapeType="1"/>
          </p:cNvSpPr>
          <p:nvPr/>
        </p:nvSpPr>
        <p:spPr bwMode="auto">
          <a:xfrm flipV="1">
            <a:off x="323850" y="1484313"/>
            <a:ext cx="2519363" cy="381635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0490" name="Rectangle 26"/>
          <p:cNvSpPr>
            <a:spLocks noChangeArrowheads="1"/>
          </p:cNvSpPr>
          <p:nvPr/>
        </p:nvSpPr>
        <p:spPr bwMode="auto">
          <a:xfrm>
            <a:off x="250825" y="274638"/>
            <a:ext cx="8713788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altLang="ru-RU" sz="4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Система животных Ж.Б.Ламарка</a:t>
            </a:r>
            <a:endParaRPr lang="ru-RU" altLang="ru-RU" sz="4000"/>
          </a:p>
        </p:txBody>
      </p:sp>
    </p:spTree>
    <p:extLst>
      <p:ext uri="{BB962C8B-B14F-4D97-AF65-F5344CB8AC3E}">
        <p14:creationId xmlns:p14="http://schemas.microsoft.com/office/powerpoint/2010/main" val="47842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9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9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9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9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6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9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9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9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6" grpId="0" animBg="1"/>
      <p:bldP spid="190488" grpId="0" animBg="1"/>
      <p:bldP spid="1904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5"/>
          <p:cNvSpPr>
            <a:spLocks noChangeArrowheads="1"/>
          </p:cNvSpPr>
          <p:nvPr/>
        </p:nvSpPr>
        <p:spPr bwMode="auto">
          <a:xfrm>
            <a:off x="3563938" y="1268413"/>
            <a:ext cx="5329237" cy="5400675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3635375" y="1268413"/>
            <a:ext cx="5329238" cy="54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66CC"/>
              </a:buClr>
              <a:buSzPct val="80000"/>
              <a:buFont typeface="Wingdings 2" pitchFamily="18" charset="2"/>
              <a:buChar char="¢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Сформулировал </a:t>
            </a:r>
            <a:r>
              <a:rPr lang="ru-RU" altLang="ru-RU" sz="2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первую теорию эволюции</a:t>
            </a:r>
            <a:r>
              <a:rPr lang="ru-RU" alt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FF66CC"/>
              </a:buClr>
              <a:buSzPct val="80000"/>
              <a:buFont typeface="Wingdings 2" pitchFamily="18" charset="2"/>
              <a:buChar char="¢"/>
              <a:defRPr/>
            </a:pPr>
            <a:r>
              <a:rPr lang="ru-RU" alt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В книге «Философия зооло-гии» впервые поставил все основные проблемы эволю-ции: реальность видов и пределы их изменчивости, роль в эволюции внешних и внутренних факторов, направленность эволюции, причины развития у орга-низмов адаптаций и т.д.</a:t>
            </a:r>
            <a:endParaRPr lang="ru-RU" altLang="ru-RU" sz="41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2772" name="Picture 7" descr="Ламарк 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040063" cy="338455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179388" y="5157788"/>
            <a:ext cx="3097212" cy="1387475"/>
          </a:xfrm>
          <a:prstGeom prst="rect">
            <a:avLst/>
          </a:prstGeom>
          <a:solidFill>
            <a:schemeClr val="tx1"/>
          </a:solidFill>
          <a:ln w="762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</a:rPr>
              <a:t>Жан-Батист Ламарк</a:t>
            </a:r>
            <a:r>
              <a:rPr lang="ru-RU" altLang="ru-RU" sz="2400">
                <a:latin typeface="Arial" charset="0"/>
              </a:rPr>
              <a:t>          </a:t>
            </a:r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(1744-1829)</a:t>
            </a:r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развития эволюционного учения</a:t>
            </a:r>
            <a:endParaRPr lang="ru-RU" alt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s/SGQYFRPMVUmI7nv5g8jqkWxND46TyuArCe9Eic/slide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399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2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3563938" y="1268413"/>
            <a:ext cx="5329237" cy="5400675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3635375" y="1268413"/>
            <a:ext cx="5329238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66CC"/>
              </a:buClr>
              <a:buSzPct val="80000"/>
              <a:buFont typeface="Wingdings 2" pitchFamily="18" charset="2"/>
              <a:buNone/>
              <a:defRPr/>
            </a:pPr>
            <a:r>
              <a:rPr lang="ru-RU" altLang="ru-RU" sz="3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Верно подметил основное направление эволюцион-ного процесса – </a:t>
            </a:r>
            <a:r>
              <a:rPr lang="ru-RU" altLang="ru-RU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услож-нение организации от низших форм к высшим</a:t>
            </a:r>
            <a:r>
              <a:rPr lang="ru-RU" altLang="ru-RU" sz="3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(градация).</a:t>
            </a:r>
          </a:p>
          <a:p>
            <a:pPr>
              <a:spcBef>
                <a:spcPct val="50000"/>
              </a:spcBef>
              <a:buClr>
                <a:srgbClr val="FF66CC"/>
              </a:buClr>
              <a:buSzPct val="80000"/>
              <a:buFont typeface="Wingdings 2" pitchFamily="18" charset="2"/>
              <a:buNone/>
              <a:defRPr/>
            </a:pPr>
            <a:r>
              <a:rPr lang="ru-RU" altLang="ru-RU" sz="3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Неправильно считал причиной градации – стремление организмов к прогрессу, самосовер-шенствованию.</a:t>
            </a:r>
          </a:p>
        </p:txBody>
      </p:sp>
      <p:pic>
        <p:nvPicPr>
          <p:cNvPr id="35844" name="Picture 6" descr="Ламарк 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040063" cy="338455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179388" y="5157788"/>
            <a:ext cx="3097212" cy="1387475"/>
          </a:xfrm>
          <a:prstGeom prst="rect">
            <a:avLst/>
          </a:prstGeom>
          <a:solidFill>
            <a:schemeClr val="tx1"/>
          </a:solidFill>
          <a:ln w="762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</a:rPr>
              <a:t>Жан-Батист Ламарк</a:t>
            </a:r>
            <a:r>
              <a:rPr lang="ru-RU" altLang="ru-RU" sz="2400">
                <a:latin typeface="Arial" charset="0"/>
              </a:rPr>
              <a:t>          </a:t>
            </a:r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(1744-1829)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457200" y="311151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История развития эволюционного учения</a:t>
            </a:r>
            <a:endParaRPr lang="ru-RU" alt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WordArt 9"/>
          <p:cNvSpPr>
            <a:spLocks noChangeArrowheads="1" noChangeShapeType="1" noTextEdit="1"/>
          </p:cNvSpPr>
          <p:nvPr/>
        </p:nvSpPr>
        <p:spPr bwMode="auto">
          <a:xfrm>
            <a:off x="3640138" y="1360488"/>
            <a:ext cx="3587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35848" name="WordArt 10"/>
          <p:cNvSpPr>
            <a:spLocks noChangeArrowheads="1" noChangeShapeType="1" noTextEdit="1"/>
          </p:cNvSpPr>
          <p:nvPr/>
        </p:nvSpPr>
        <p:spPr bwMode="auto">
          <a:xfrm>
            <a:off x="3656013" y="4467225"/>
            <a:ext cx="358775" cy="106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4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1.slide-share.ru/s_slide/492bf50bbe921daea866fe37d5ea1cbe/92901c07-e4eb-4ab8-ba85-0f792773d609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71296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7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6800" smtClean="0"/>
              <a:t>ВЫВОД: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250825" y="1484313"/>
            <a:ext cx="87137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 dirty="0">
                <a:solidFill>
                  <a:srgbClr val="000000"/>
                </a:solidFill>
              </a:rPr>
              <a:t>ІІІ этап – период развития эволюционных идей об изменяемости видов под влиянием условий внешней среды.                                            В науке накапливаются данные об изменяемости живой и неживой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28544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1"/>
          <p:cNvSpPr>
            <a:spLocks noChangeArrowheads="1"/>
          </p:cNvSpPr>
          <p:nvPr/>
        </p:nvSpPr>
        <p:spPr bwMode="auto">
          <a:xfrm>
            <a:off x="73025" y="1247775"/>
            <a:ext cx="9013825" cy="5537200"/>
          </a:xfrm>
          <a:prstGeom prst="plaque">
            <a:avLst>
              <a:gd name="adj" fmla="val 7329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265113" y="1484313"/>
            <a:ext cx="8626475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600">
                <a:solidFill>
                  <a:srgbClr val="000000"/>
                </a:solidFill>
              </a:rPr>
              <a:t>биология в додарвиновский период была лишена стройной концепции эволюции, но ее развитие подготовило</a:t>
            </a:r>
            <a:r>
              <a:rPr lang="ru-RU" altLang="ru-RU" sz="4500">
                <a:solidFill>
                  <a:srgbClr val="000000"/>
                </a:solidFill>
              </a:rPr>
              <a:t> </a:t>
            </a:r>
            <a:r>
              <a:rPr lang="ru-RU" altLang="ru-RU" sz="4700" b="1">
                <a:solidFill>
                  <a:srgbClr val="000099"/>
                </a:solidFill>
              </a:rPr>
              <a:t>почву для создания</a:t>
            </a:r>
            <a:r>
              <a:rPr lang="ru-RU" altLang="ru-RU" sz="4700">
                <a:solidFill>
                  <a:srgbClr val="000099"/>
                </a:solidFill>
              </a:rPr>
              <a:t> </a:t>
            </a:r>
            <a:r>
              <a:rPr lang="ru-RU" altLang="ru-RU" sz="4700" b="1">
                <a:solidFill>
                  <a:srgbClr val="000099"/>
                </a:solidFill>
              </a:rPr>
              <a:t>первых эволюционных концепций</a:t>
            </a:r>
            <a:r>
              <a:rPr lang="ru-RU" altLang="ru-RU" sz="47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accent1"/>
                </a:solidFill>
                <a:latin typeface="Arial Black" pitchFamily="34" charset="0"/>
              </a:rPr>
              <a:t>ОБЩИЙ ВЫВОД:</a:t>
            </a:r>
          </a:p>
        </p:txBody>
      </p:sp>
    </p:spTree>
    <p:extLst>
      <p:ext uri="{BB962C8B-B14F-4D97-AF65-F5344CB8AC3E}">
        <p14:creationId xmlns:p14="http://schemas.microsoft.com/office/powerpoint/2010/main" val="2018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fsd.multiurok.ru/html/2018/03/13/s_5aa75d476f8be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2" y="0"/>
            <a:ext cx="9157912" cy="68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Факторы эволюции по Ч. Дарвину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1. Наследственная изменчивость</a:t>
            </a:r>
          </a:p>
          <a:p>
            <a:r>
              <a:rPr lang="ru-RU" sz="4400" dirty="0" smtClean="0"/>
              <a:t>2. Борьба за существование</a:t>
            </a:r>
          </a:p>
          <a:p>
            <a:r>
              <a:rPr lang="ru-RU" sz="4400" dirty="0" smtClean="0"/>
              <a:t>3. Естественный отбор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0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16942"/>
            <a:ext cx="9091376" cy="687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9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ЭВОЛЮЦИОННЫЕ ТЕОРИИ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АНТИЧНАЯ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НАТУРФИЛОСОФИЯ</a:t>
            </a:r>
            <a:endParaRPr lang="ru-RU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КРЕОЦИОНИЗМ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ТРАНСФОРМИЗМ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ЭВОЛЮЦИОНИЗМ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s://present5.com/presentation/3/424989_77654897.pdf-img/424989_77654897.pdf-5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7693" r="33813" b="12176"/>
          <a:stretch/>
        </p:blipFill>
        <p:spPr bwMode="auto">
          <a:xfrm>
            <a:off x="5724128" y="3529186"/>
            <a:ext cx="136815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present5.com/presentation/3/424989_77654897.pdf-img/424989_77654897.pdf-5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r="66667" b="17519"/>
          <a:stretch/>
        </p:blipFill>
        <p:spPr bwMode="auto">
          <a:xfrm>
            <a:off x="4477549" y="1503746"/>
            <a:ext cx="1468283" cy="1768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present5.com/presentation/3/424989_77654897.pdf-img/424989_77654897.pdf-5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5" t="7693" r="960" b="11324"/>
          <a:stretch/>
        </p:blipFill>
        <p:spPr bwMode="auto">
          <a:xfrm>
            <a:off x="7524328" y="4653136"/>
            <a:ext cx="1405111" cy="2037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6" descr="Аристот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0728"/>
            <a:ext cx="1237168" cy="1378402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900igr.net/up/datas/129448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273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" name="Объект 13" descr="https://theslide.ru/img/thumbs/13e3248830e373203c805e43ae048827-800x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9694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8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cf.ppt-online.org/files/slide/r/rjdQYpLh09UiDtsk3oWHgyC7FzeM6cJBf2aZRl/slid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19"/>
            <a:ext cx="9186654" cy="68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Формы естественного отбора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106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Выделяют более </a:t>
            </a:r>
            <a:r>
              <a:rPr lang="ru-RU" altLang="ru-RU" sz="2800" smtClean="0">
                <a:solidFill>
                  <a:srgbClr val="CC0000"/>
                </a:solidFill>
              </a:rPr>
              <a:t>30</a:t>
            </a:r>
            <a:r>
              <a:rPr lang="ru-RU" altLang="ru-RU" sz="2800" smtClean="0"/>
              <a:t> различных форм естественного отбора. Основных форм отбора в популяциях </a:t>
            </a:r>
            <a:r>
              <a:rPr lang="ru-RU" altLang="ru-RU" sz="2800" u="sng" smtClean="0"/>
              <a:t>только три</a:t>
            </a:r>
            <a:r>
              <a:rPr lang="ru-RU" altLang="ru-RU" sz="2800" smtClean="0"/>
              <a:t>:</a:t>
            </a:r>
          </a:p>
        </p:txBody>
      </p:sp>
      <p:sp>
        <p:nvSpPr>
          <p:cNvPr id="57348" name="Line 5"/>
          <p:cNvSpPr>
            <a:spLocks noChangeShapeType="1"/>
          </p:cNvSpPr>
          <p:nvPr/>
        </p:nvSpPr>
        <p:spPr bwMode="auto">
          <a:xfrm rot="6311614">
            <a:off x="2640806" y="2453482"/>
            <a:ext cx="1119187" cy="914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457200" y="3505200"/>
            <a:ext cx="2819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стабилизирующий</a:t>
            </a:r>
          </a:p>
        </p:txBody>
      </p:sp>
      <p:sp>
        <p:nvSpPr>
          <p:cNvPr id="57350" name="Line 7"/>
          <p:cNvSpPr>
            <a:spLocks noChangeShapeType="1"/>
          </p:cNvSpPr>
          <p:nvPr/>
        </p:nvSpPr>
        <p:spPr bwMode="auto">
          <a:xfrm>
            <a:off x="4495800" y="2514600"/>
            <a:ext cx="0" cy="1219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276600" y="4038600"/>
            <a:ext cx="251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движущий (направленный)</a:t>
            </a:r>
          </a:p>
        </p:txBody>
      </p:sp>
      <p:sp>
        <p:nvSpPr>
          <p:cNvPr id="57352" name="Line 9"/>
          <p:cNvSpPr>
            <a:spLocks noChangeShapeType="1"/>
          </p:cNvSpPr>
          <p:nvPr/>
        </p:nvSpPr>
        <p:spPr bwMode="auto">
          <a:xfrm>
            <a:off x="5105400" y="2514600"/>
            <a:ext cx="1219200" cy="838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6172200" y="3429000"/>
            <a:ext cx="251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дизруптивный (разрывающий)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381000" y="5181600"/>
            <a:ext cx="8382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Другие формы естественного отбора:</a:t>
            </a:r>
            <a:r>
              <a:rPr lang="ru-RU" sz="2200">
                <a:latin typeface="Arial" pitchFamily="34" charset="0"/>
              </a:rPr>
              <a:t> частотно-зависимый отбор; </a:t>
            </a:r>
            <a:r>
              <a:rPr lang="en-US" sz="2200" i="1">
                <a:latin typeface="Arial" pitchFamily="34" charset="0"/>
              </a:rPr>
              <a:t>r</a:t>
            </a:r>
            <a:r>
              <a:rPr lang="en-US" sz="2200">
                <a:latin typeface="Arial" pitchFamily="34" charset="0"/>
              </a:rPr>
              <a:t>-</a:t>
            </a:r>
            <a:r>
              <a:rPr lang="ru-RU" sz="2200">
                <a:latin typeface="Arial" pitchFamily="34" charset="0"/>
              </a:rPr>
              <a:t>отбор; </a:t>
            </a:r>
            <a:r>
              <a:rPr lang="ru-RU" sz="2200" i="1">
                <a:latin typeface="Arial" pitchFamily="34" charset="0"/>
              </a:rPr>
              <a:t>К</a:t>
            </a:r>
            <a:r>
              <a:rPr lang="ru-RU" sz="2200">
                <a:latin typeface="Arial" pitchFamily="34" charset="0"/>
              </a:rPr>
              <a:t>-отбор; дестабилизирующий отбор; отбор местообитания; половой отбор и др.</a:t>
            </a:r>
          </a:p>
        </p:txBody>
      </p:sp>
    </p:spTree>
    <p:extLst>
      <p:ext uri="{BB962C8B-B14F-4D97-AF65-F5344CB8AC3E}">
        <p14:creationId xmlns:p14="http://schemas.microsoft.com/office/powerpoint/2010/main" val="41882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900igr.net/up/datas/100039/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9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Стабилизирующий отбор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153400" cy="2514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2600" smtClean="0"/>
              <a:t>Теорию стабилизирующего отбора разработал </a:t>
            </a:r>
            <a:r>
              <a:rPr lang="ru-RU" altLang="ru-RU" sz="2600" i="1" smtClean="0"/>
              <a:t>И.И. Шмальгаузен</a:t>
            </a:r>
            <a:r>
              <a:rPr lang="ru-RU" altLang="ru-RU" sz="2600" smtClean="0"/>
              <a:t> (1940). Эта форма отбора работает в стабильных условиях существования, способствует сохранению в популяции организмов со средними признаками, тогда как организмы с крайними признаками погибают, и приводит к сужению нормы реакции признака.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b="8519"/>
          <a:stretch>
            <a:fillRect/>
          </a:stretch>
        </p:blipFill>
        <p:spPr bwMode="auto">
          <a:xfrm>
            <a:off x="381000" y="3429000"/>
            <a:ext cx="50292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15351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05400"/>
            <a:ext cx="24384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17526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553200" y="6324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Гаттерия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638800" y="4800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Латимерия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8153400" y="5410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Гинкго</a:t>
            </a:r>
          </a:p>
        </p:txBody>
      </p:sp>
    </p:spTree>
    <p:extLst>
      <p:ext uri="{BB962C8B-B14F-4D97-AF65-F5344CB8AC3E}">
        <p14:creationId xmlns:p14="http://schemas.microsoft.com/office/powerpoint/2010/main" val="22919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372" y="-69236"/>
            <a:ext cx="51405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естественного  отбора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42769" y="1241778"/>
            <a:ext cx="41235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Дизруптивный (разрывающий)  </a:t>
            </a:r>
            <a:r>
              <a:rPr lang="ru-RU" sz="2400" b="1" dirty="0"/>
              <a:t>отбор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Это форма </a:t>
            </a:r>
            <a:r>
              <a:rPr lang="ru-RU" sz="2400" dirty="0"/>
              <a:t>естественного отбора, при котором условия благоприятствуют двум или нескольким крайним вариантам (направлениям) изменчивости, но не благоприятствуют промежуточному, среднему состоянию признака.</a:t>
            </a:r>
          </a:p>
          <a:p>
            <a:pPr algn="ctr"/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2" y="1187732"/>
            <a:ext cx="4746920" cy="41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26450119"/>
              </p:ext>
            </p:extLst>
          </p:nvPr>
        </p:nvGraphicFramePr>
        <p:xfrm>
          <a:off x="4424153" y="1264455"/>
          <a:ext cx="3048000" cy="2563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92633" y="278550"/>
            <a:ext cx="4854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Разрывающий </a:t>
            </a:r>
            <a:r>
              <a:rPr lang="ru-RU" sz="4000" b="1" dirty="0">
                <a:solidFill>
                  <a:prstClr val="black"/>
                </a:solidFill>
              </a:rPr>
              <a:t>отбор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76719680"/>
              </p:ext>
            </p:extLst>
          </p:nvPr>
        </p:nvGraphicFramePr>
        <p:xfrm>
          <a:off x="4434546" y="3754922"/>
          <a:ext cx="3048000" cy="2563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08" y="149243"/>
            <a:ext cx="2634420" cy="65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cf2.ppt-online.org/files2/slide/d/DL0HB9CR1tX6TYpm73EIdlyMOVgsaAz5WkNfQwhoG/slide-1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" b="3854"/>
          <a:stretch/>
        </p:blipFill>
        <p:spPr bwMode="auto">
          <a:xfrm>
            <a:off x="179512" y="260648"/>
            <a:ext cx="8496944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47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s://cf.ppt-online.org/files1/slide/x/XH2vc3sKhglLbB8Q0mYTAjxI9eotnF45V7RWpw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300"/>
            <a:ext cx="9132825" cy="68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2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РАЗВИТИЯ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ЭВОЛЮЦИОННОГО УЧЕНИЯ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1125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Античная   натурфилософия</a:t>
            </a:r>
          </a:p>
          <a:p>
            <a:pPr marL="0" indent="0">
              <a:buNone/>
            </a:pPr>
            <a:endParaRPr lang="ru-RU" sz="1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cf.ppt-online.org/files1/slide/u/usO73EYUrvF9C8B04D5WQM2ztKSJZqkRALVdHw6gol/slide-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19914" r="2483" b="46895"/>
          <a:stretch/>
        </p:blipFill>
        <p:spPr bwMode="auto">
          <a:xfrm>
            <a:off x="539552" y="2348880"/>
            <a:ext cx="8280920" cy="3708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55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s://helpiks.org/helpiksorg/baza5/18553115825.files/image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9" y="0"/>
            <a:ext cx="9134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6953562" y="4329100"/>
            <a:ext cx="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1.slide-share.ru/s_slide/a58cb66910d35e247057a8de3ede80e2/4f222cac-9754-4fdf-b0d0-9b5f21bb7801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6895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9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f2.ppt-online.org/files2/slide/n/NFn9OrvlH3P2fMDs1VeWTBpg4Rd5AukhUiCmLowjq/slide-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6632"/>
            <a:ext cx="7848873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age3.slideserve.com/7033819/slide15-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27" y="3284984"/>
            <a:ext cx="4334594" cy="3203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5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1.slide-share.ru/s_slide/1fc72974586cc93e9523a1516f53e9a2/6d9e55e1-a807-4f71-84e0-9912c77d43b0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7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Картинки по запросу адаптации - результат эволю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6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900igr.net/datas/biologija/Adaptatsija-organizmov/0019-019-Fiziologicheskie-adaptats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45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Картинки по запросу биохимические адап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8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Картинки по запросу поведенческие адап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0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Картинки по запросу морфологические адап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3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Картинки по запросу форма тела адап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44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4200" dirty="0" smtClean="0"/>
              <a:t>ИСТОРИЯ РАЗВИТИЯ ЭВОЛЮЦИОННОГО УЧЕНИЯ</a:t>
            </a:r>
            <a:endParaRPr lang="ru-RU" altLang="ru-RU" sz="4200" dirty="0" smtClean="0"/>
          </a:p>
        </p:txBody>
      </p:sp>
      <p:sp>
        <p:nvSpPr>
          <p:cNvPr id="8195" name="AutoShape 9"/>
          <p:cNvSpPr>
            <a:spLocks noChangeArrowheads="1"/>
          </p:cNvSpPr>
          <p:nvPr/>
        </p:nvSpPr>
        <p:spPr bwMode="auto">
          <a:xfrm>
            <a:off x="4500563" y="1484313"/>
            <a:ext cx="4321175" cy="5040312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4932363" y="1628775"/>
            <a:ext cx="3887787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200">
                <a:solidFill>
                  <a:srgbClr val="000000"/>
                </a:solidFill>
                <a:latin typeface="Arial" charset="0"/>
              </a:rPr>
              <a:t>Идея всеобщей изменяемости мира и превращение одних существ в другие </a:t>
            </a:r>
          </a:p>
        </p:txBody>
      </p:sp>
      <p:pic>
        <p:nvPicPr>
          <p:cNvPr id="8197" name="Picture 11" descr="Гераклит Эфес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105150" cy="3455987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395288" y="5275263"/>
            <a:ext cx="3241675" cy="12464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ГЕРАКЛИТ </a:t>
            </a: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</a:rPr>
              <a:t>ЭФЕССКИЙ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  <a:endParaRPr lang="ru-RU" altLang="ru-RU" sz="2000" b="1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550-480 г. до н.э.)</a:t>
            </a:r>
          </a:p>
        </p:txBody>
      </p:sp>
    </p:spTree>
    <p:extLst>
      <p:ext uri="{BB962C8B-B14F-4D97-AF65-F5344CB8AC3E}">
        <p14:creationId xmlns:p14="http://schemas.microsoft.com/office/powerpoint/2010/main" val="37031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и по запросу окраска тела адап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36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2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Картинки по запросу расчленяющая окра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5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Картинки по запросу мимикрия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4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5.infourok.ru/uploads/ex/027e/0004e47d-52a8844d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8" y="735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4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УРОК!!!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uroki-risovanie.ru/wp-content/uploads/2022/11/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08" y="1600200"/>
            <a:ext cx="622498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7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1.slide-share.ru/s_slide/f2e4b7e8f84879b283f7d49ecbe0bd8b/ecabcd86-4511-4542-af20-d5e20080b24b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"/>
          <p:cNvSpPr>
            <a:spLocks noChangeArrowheads="1"/>
          </p:cNvSpPr>
          <p:nvPr/>
        </p:nvSpPr>
        <p:spPr bwMode="auto">
          <a:xfrm>
            <a:off x="3995738" y="1484313"/>
            <a:ext cx="4968875" cy="5040312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211638" y="1628775"/>
            <a:ext cx="4608512" cy="4570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200" dirty="0">
                <a:solidFill>
                  <a:srgbClr val="000000"/>
                </a:solidFill>
              </a:rPr>
              <a:t>Живое возникает из неживого: живые организмы возникли </a:t>
            </a:r>
            <a:r>
              <a:rPr lang="ru-RU" altLang="ru-RU" sz="4200" dirty="0" err="1">
                <a:solidFill>
                  <a:srgbClr val="000000"/>
                </a:solidFill>
              </a:rPr>
              <a:t>путем</a:t>
            </a:r>
            <a:r>
              <a:rPr lang="ru-RU" altLang="ru-RU" sz="4200" dirty="0">
                <a:solidFill>
                  <a:srgbClr val="000000"/>
                </a:solidFill>
              </a:rPr>
              <a:t> самозарождения из ила. </a:t>
            </a:r>
          </a:p>
        </p:txBody>
      </p:sp>
      <p:pic>
        <p:nvPicPr>
          <p:cNvPr id="9220" name="Picture 9" descr="демокр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976563" cy="3313112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250825" y="5229225"/>
            <a:ext cx="3168650" cy="13255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</a:rPr>
              <a:t>ДЕМОКРИТ       </a:t>
            </a: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(около 460-360 гг. до н. э.)</a:t>
            </a:r>
          </a:p>
        </p:txBody>
      </p:sp>
      <p:sp>
        <p:nvSpPr>
          <p:cNvPr id="153613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развития эволюционного учения</a:t>
            </a: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995936" y="980728"/>
            <a:ext cx="496855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1938">
              <a:spcBef>
                <a:spcPct val="20000"/>
              </a:spcBef>
              <a:buClr>
                <a:srgbClr val="FF66CC"/>
              </a:buClr>
              <a:buSzPct val="80000"/>
              <a:buFont typeface="Wingdings" pitchFamily="2" charset="2"/>
              <a:buChar char="n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marL="1001713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marL="14097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marL="1817688" indent="-228600">
              <a:spcBef>
                <a:spcPct val="20000"/>
              </a:spcBef>
              <a:buChar char="–"/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marL="2225675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2682875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3140075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3597275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4054475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живой природы из неживой: все в природе взаимосвязано</a:t>
            </a:r>
            <a:endParaRPr lang="ru-RU" altLang="ru-RU" sz="2000" b="1" dirty="0" smtClean="0">
              <a:solidFill>
                <a:srgbClr val="7030A0"/>
              </a:solidFill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755650" y="3213100"/>
            <a:ext cx="1841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100">
                <a:latin typeface="Arial" charset="0"/>
              </a:rPr>
              <a:t/>
            </a:r>
            <a:br>
              <a:rPr lang="ru-RU" altLang="ru-RU" sz="1100">
                <a:latin typeface="Arial" charset="0"/>
              </a:rPr>
            </a:br>
            <a:endParaRPr lang="ru-RU" altLang="ru-RU">
              <a:latin typeface="Arial" charset="0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79513" y="3573016"/>
            <a:ext cx="2520279" cy="461665"/>
          </a:xfrm>
          <a:prstGeom prst="rect">
            <a:avLst/>
          </a:prstGeom>
          <a:solidFill>
            <a:schemeClr val="tx1"/>
          </a:solidFill>
          <a:ln w="762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АРИСТОТЕЛЬ</a:t>
            </a:r>
          </a:p>
          <a:p>
            <a:pPr algn="ctr" eaLnBrk="1" hangingPunct="1"/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(384-322 г. до н.э.)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История развития эволюционного учения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cf.ppt-online.org/files1/slide/p/p92YAc47PCzvH3DSaxOkf5qwmyT6ZJEiN0GbI8LhX/slide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5976664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thepresentation.ru/img/tmb/4/370660/25b3426530d18f43b4c6dbdfa1d47fb4-800x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4" t="21367" r="-1122" b="-3419"/>
          <a:stretch/>
        </p:blipFill>
        <p:spPr bwMode="auto">
          <a:xfrm>
            <a:off x="310496" y="4149080"/>
            <a:ext cx="2029256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6" descr="Аристот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6" y="1052711"/>
            <a:ext cx="2232174" cy="2376289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" descr="Точечная сетка"/>
          <p:cNvSpPr>
            <a:spLocks noChangeArrowheads="1"/>
          </p:cNvSpPr>
          <p:nvPr/>
        </p:nvSpPr>
        <p:spPr bwMode="auto">
          <a:xfrm>
            <a:off x="468313" y="1420813"/>
            <a:ext cx="8301037" cy="5264150"/>
          </a:xfrm>
          <a:prstGeom prst="foldedCorner">
            <a:avLst>
              <a:gd name="adj" fmla="val 17042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229600" cy="88235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  <p:sp>
        <p:nvSpPr>
          <p:cNvPr id="180228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827584" y="1556792"/>
            <a:ext cx="7344816" cy="424847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4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 античном периоде высказываются </a:t>
            </a:r>
            <a:r>
              <a:rPr lang="ru-RU" altLang="ru-RU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отдельные эволюционные идеи</a:t>
            </a:r>
            <a:r>
              <a:rPr lang="ru-RU" altLang="ru-RU" sz="4400" b="1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об изменяемости природы, единстве живого и неживого взаимодействия в природе.</a:t>
            </a:r>
            <a:r>
              <a:rPr lang="ru-RU" alt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62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787</Words>
  <Application>Microsoft Office PowerPoint</Application>
  <PresentationFormat>Экран (4:3)</PresentationFormat>
  <Paragraphs>135</Paragraphs>
  <Slides>55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Тема Office</vt:lpstr>
      <vt:lpstr>Разрез</vt:lpstr>
      <vt:lpstr>1_Разрез</vt:lpstr>
      <vt:lpstr>ИСТОРИЯ РАЗВИТИЯ ЭВОЛЮЦИОННОГО УЧЕНИЯ</vt:lpstr>
      <vt:lpstr>ИСТОРИЯ РАЗВИТИЯ ЭВОЛЮЦИОННОГО УЧЕНИЯ</vt:lpstr>
      <vt:lpstr>ЭВОЛЮЦИОННЫЕ ТЕОРИИ</vt:lpstr>
      <vt:lpstr>ИСТОРИЯ РАЗВИТИЯ ЭВОЛЮЦИОННОГО УЧЕНИЯ</vt:lpstr>
      <vt:lpstr>Презентация PowerPoint</vt:lpstr>
      <vt:lpstr>Презентация PowerPoint</vt:lpstr>
      <vt:lpstr>История развития эволюционного учения</vt:lpstr>
      <vt:lpstr>Презентация PowerPoint</vt:lpstr>
      <vt:lpstr>ВЫВОД:</vt:lpstr>
      <vt:lpstr>ИСТОРИЯ РАЗВИТИЯ ЭВОЛЮЦИОННОГО УЧЕНИЯ</vt:lpstr>
      <vt:lpstr>Презентация PowerPoint</vt:lpstr>
      <vt:lpstr>Презентация PowerPoint</vt:lpstr>
      <vt:lpstr>ИСТОРИЯ РАЗВИТИЯ ЭВОЛЮЦИОННОГО УЧЕНИЯ</vt:lpstr>
      <vt:lpstr>ИСТОРИЯ РАЗВИТИЯ ЭВОЛЮЦИОННОГО УЧЕНИЯ</vt:lpstr>
      <vt:lpstr>Презентация PowerPoint</vt:lpstr>
      <vt:lpstr>Презентация PowerPoint</vt:lpstr>
      <vt:lpstr>ИСТОРИЯ РАЗВИТИЯ ЭВОЛЮЦИОННОГО 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 эволюции по Ч. Дарвину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естественного отбора</vt:lpstr>
      <vt:lpstr>Презентация PowerPoint</vt:lpstr>
      <vt:lpstr>Стабилизирующий отбор</vt:lpstr>
      <vt:lpstr>Типы естественного  отбора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Эволюция. ЕГЭ</dc:title>
  <dc:creator>Аларик</dc:creator>
  <cp:lastModifiedBy>User</cp:lastModifiedBy>
  <cp:revision>46</cp:revision>
  <dcterms:created xsi:type="dcterms:W3CDTF">2020-01-14T11:06:08Z</dcterms:created>
  <dcterms:modified xsi:type="dcterms:W3CDTF">2024-02-06T11:31:42Z</dcterms:modified>
</cp:coreProperties>
</file>