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" initials="M" lastIdx="1" clrIdx="0">
    <p:extLst>
      <p:ext uri="{19B8F6BF-5375-455C-9EA6-DF929625EA0E}">
        <p15:presenceInfo xmlns:p15="http://schemas.microsoft.com/office/powerpoint/2012/main" userId="M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6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3334D3-9F0E-4A87-B585-9047E7D9FC2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B3E387-6CE6-4FBF-A892-45998DA3286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8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34D3-9F0E-4A87-B585-9047E7D9FC2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87-6CE6-4FBF-A892-45998DA32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0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34D3-9F0E-4A87-B585-9047E7D9FC2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87-6CE6-4FBF-A892-45998DA32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34D3-9F0E-4A87-B585-9047E7D9FC2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87-6CE6-4FBF-A892-45998DA32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9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34D3-9F0E-4A87-B585-9047E7D9FC2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87-6CE6-4FBF-A892-45998DA3286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7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34D3-9F0E-4A87-B585-9047E7D9FC2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87-6CE6-4FBF-A892-45998DA32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34D3-9F0E-4A87-B585-9047E7D9FC2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87-6CE6-4FBF-A892-45998DA32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34D3-9F0E-4A87-B585-9047E7D9FC2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87-6CE6-4FBF-A892-45998DA32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6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34D3-9F0E-4A87-B585-9047E7D9FC2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87-6CE6-4FBF-A892-45998DA32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34D3-9F0E-4A87-B585-9047E7D9FC2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87-6CE6-4FBF-A892-45998DA32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5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34D3-9F0E-4A87-B585-9047E7D9FC2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87-6CE6-4FBF-A892-45998DA32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53334D3-9F0E-4A87-B585-9047E7D9FC2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2B3E387-6CE6-4FBF-A892-45998DA32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9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8B033-112C-B0A1-32A1-CF36C361E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712" y="965822"/>
            <a:ext cx="10691496" cy="2903812"/>
          </a:xfrm>
        </p:spPr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ФОНД ОПЛАТЫ ТРУДА И МЕТОДЫ ЕГО РАСЧЁТА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EBA70F-BA24-C962-FACA-67C95D302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5864" y="5336694"/>
            <a:ext cx="8767860" cy="2380441"/>
          </a:xfrm>
        </p:spPr>
        <p:txBody>
          <a:bodyPr/>
          <a:lstStyle/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Преподаватель: А.П. Щербакова</a:t>
            </a:r>
          </a:p>
        </p:txBody>
      </p:sp>
    </p:spTree>
    <p:extLst>
      <p:ext uri="{BB962C8B-B14F-4D97-AF65-F5344CB8AC3E}">
        <p14:creationId xmlns:p14="http://schemas.microsoft.com/office/powerpoint/2010/main" val="231706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57D53B-4843-90F5-C789-65227422A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9645" t="10947" r="9498" b="12721"/>
          <a:stretch/>
        </p:blipFill>
        <p:spPr>
          <a:xfrm>
            <a:off x="261937" y="2896911"/>
            <a:ext cx="5713566" cy="372427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2E4FB5B-6548-3608-8957-F611D0111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449110"/>
            <a:ext cx="9872871" cy="1719263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Фонд оплаты труда (ФОТ) </a:t>
            </a:r>
            <a:r>
              <a:rPr lang="ru-RU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−</a:t>
            </a:r>
            <a:r>
              <a:rPr lang="ru-RU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общая сумма средств в денежной и натуральной форме, распределяемых между работниками организации в соответствии с результатами, количеством и качеством</a:t>
            </a:r>
          </a:p>
        </p:txBody>
      </p:sp>
    </p:spTree>
    <p:extLst>
      <p:ext uri="{BB962C8B-B14F-4D97-AF65-F5344CB8AC3E}">
        <p14:creationId xmlns:p14="http://schemas.microsoft.com/office/powerpoint/2010/main" val="22252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1F4064-34D3-647F-E2A5-F01170137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685799"/>
            <a:ext cx="5986463" cy="592931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Оплата за отработанное время включает в себя: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− заработную плату по тарифным ставкам и окладам;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− стоимость продукции, выданной в порядке натуральной оплаты;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− премии и вознаграждения;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− стимулирующие доплаты и надбавки к тарифным ставкам за профессиональное мастерство, совмещение профессий и должностей;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− компенсационные выплаты, связанные с режимом работы и условиями труда, и др.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A1C1CF-8718-7031-E29A-5E3BDEB45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5" b="94507" l="10000" r="90000">
                        <a14:foregroundMark x1="26354" y1="23344" x2="26354" y2="23344"/>
                        <a14:foregroundMark x1="23750" y1="41519" x2="23750" y2="41519"/>
                        <a14:foregroundMark x1="21927" y1="47334" x2="21927" y2="47334"/>
                        <a14:foregroundMark x1="22448" y1="50485" x2="22448" y2="50485"/>
                        <a14:foregroundMark x1="13333" y1="20113" x2="13333" y2="20355"/>
                        <a14:foregroundMark x1="30677" y1="15428" x2="30677" y2="15428"/>
                        <a14:foregroundMark x1="34479" y1="25525" x2="34479" y2="25525"/>
                        <a14:foregroundMark x1="26615" y1="25283" x2="26615" y2="25283"/>
                        <a14:foregroundMark x1="73438" y1="34410" x2="73438" y2="34410"/>
                        <a14:foregroundMark x1="71094" y1="30129" x2="71094" y2="30129"/>
                        <a14:foregroundMark x1="70000" y1="28918" x2="70000" y2="29241"/>
                        <a14:foregroundMark x1="69948" y1="25687" x2="69948" y2="25687"/>
                        <a14:foregroundMark x1="71719" y1="24475" x2="71719" y2="24475"/>
                        <a14:foregroundMark x1="71719" y1="24233" x2="71719" y2="24233"/>
                        <a14:foregroundMark x1="71979" y1="23910" x2="71979" y2="23910"/>
                        <a14:foregroundMark x1="73021" y1="23263" x2="73021" y2="23263"/>
                        <a14:foregroundMark x1="73906" y1="22294" x2="77500" y2="21648"/>
                        <a14:foregroundMark x1="23542" y1="22213" x2="24063" y2="33441"/>
                        <a14:foregroundMark x1="26510" y1="28352" x2="19323" y2="24960"/>
                        <a14:foregroundMark x1="19323" y1="24960" x2="19531" y2="22940"/>
                        <a14:foregroundMark x1="24271" y1="40145" x2="23594" y2="56300"/>
                        <a14:foregroundMark x1="43802" y1="92407" x2="45052" y2="94507"/>
                        <a14:foregroundMark x1="70833" y1="25040" x2="70833" y2="25040"/>
                        <a14:foregroundMark x1="71771" y1="23910" x2="71771" y2="23910"/>
                        <a14:foregroundMark x1="72708" y1="23021" x2="76042" y2="20921"/>
                        <a14:foregroundMark x1="77188" y1="21729" x2="72396" y2="22536"/>
                        <a14:foregroundMark x1="72396" y1="22536" x2="69115" y2="255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5100" y="2114549"/>
            <a:ext cx="7120209" cy="459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FF555A-4F97-F750-C61B-9F0EDD8B2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47" t="7329" r="9262" b="6212"/>
          <a:stretch/>
        </p:blipFill>
        <p:spPr>
          <a:xfrm>
            <a:off x="3424237" y="3314702"/>
            <a:ext cx="5162551" cy="33147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A1747CA-56E8-A170-21A8-CD8AFE131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2" y="728661"/>
            <a:ext cx="11006137" cy="3167063"/>
          </a:xfrm>
        </p:spPr>
        <p:txBody>
          <a:bodyPr>
            <a:norm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CA08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CA08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Оплата за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A08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НЕотработанное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CA08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время включает в себя:</a:t>
            </a: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− ежегодных и дополнительных отпусков;</a:t>
            </a: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− льготных часов подростков;</a:t>
            </a: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− простоев не по вине работника;</a:t>
            </a: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− вынужденного прогула и др.;</a:t>
            </a: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CA08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BE055D-F67A-5736-C693-8C4C60656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47702">
            <a:off x="4712170" y="3253506"/>
            <a:ext cx="919389" cy="9193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737357-A53A-2EB1-E47B-CC4D5E1ED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24012" flipH="1">
            <a:off x="2395786" y="3679006"/>
            <a:ext cx="1337710" cy="13377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95951F-F03D-413A-62D3-94CD4341C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88" t="46458" r="58993" b="44306"/>
          <a:stretch/>
        </p:blipFill>
        <p:spPr>
          <a:xfrm rot="19355551" flipH="1">
            <a:off x="5053570" y="4183008"/>
            <a:ext cx="378085" cy="2139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8C95E2-3D71-5488-AD62-180CA2E65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223" y="3592345"/>
            <a:ext cx="398210" cy="3716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7A7601-D97B-CEBB-6D0A-4F077FB80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59215">
            <a:off x="4586226" y="3354553"/>
            <a:ext cx="438950" cy="4084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C4E8F5-E3CE-6F29-17E2-259C48561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712912">
            <a:off x="3219577" y="4577612"/>
            <a:ext cx="438950" cy="4084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794FC8F-B874-ACA8-9DA7-D53339B9F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775189">
            <a:off x="3505303" y="3216217"/>
            <a:ext cx="549732" cy="5115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29142BF-F39E-08B7-AAFD-398BCFC54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10127">
            <a:off x="4823986" y="4530575"/>
            <a:ext cx="673004" cy="6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907DD8-0BE5-3130-C80D-71405FEFE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88" y="585789"/>
            <a:ext cx="11258549" cy="5915024"/>
          </a:xfrm>
        </p:spPr>
        <p:txBody>
          <a:bodyPr>
            <a:norm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Corbel" pitchFamily="34" charset="0"/>
              <a:buNone/>
              <a:tabLst/>
              <a:defRPr/>
            </a:pPr>
            <a:r>
              <a:rPr lang="ru-RU" sz="2400" dirty="0">
                <a:solidFill>
                  <a:srgbClr val="FFCA0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A08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диновременные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CA08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поощрительные выплаты включают в себя:</a:t>
            </a: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− единовременные (разовые) премии;</a:t>
            </a: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− вознаграждение по итогам работы за год, годовое вознаграждение за выслугу лет (стаж работы);</a:t>
            </a: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− материальную помощь, представляемую всем или большинству работников;</a:t>
            </a: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− денежную компенсацию за неиспользованный отпуск;</a:t>
            </a: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CA08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− стоимость бесплатно выдаваемых работникам в качестве поощрения акций или льгот, по приобретению акций и др.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82E6A4-7536-E7C7-8233-9EA3AB55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6E7E6"/>
              </a:clrFrom>
              <a:clrTo>
                <a:srgbClr val="E6E7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1325" y="3919220"/>
            <a:ext cx="4000500" cy="266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65A51-5755-1A4B-C5E3-AF946C24C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90537"/>
            <a:ext cx="9875520" cy="1356360"/>
          </a:xfrm>
        </p:spPr>
        <p:txBody>
          <a:bodyPr/>
          <a:lstStyle/>
          <a:p>
            <a:r>
              <a:rPr lang="ru-RU" dirty="0"/>
              <a:t>ПЕРИОДЫ И РАСЧЁТ ФОТ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77A792-E90F-ED14-E25B-C82F158A4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14500"/>
            <a:ext cx="10482471" cy="43815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Фонд оплаты труда можно рассчитать за любой период: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− за день                      − за месяц                    − за год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− за неделю                − за полугодие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" indent="0">
              <a:buNone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Формула расчета фонда оплаты труда: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пример: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8B0D28-0F9D-BAC3-FA00-697A2F5D7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5711" t="42639" r="39020" b="49236"/>
          <a:stretch/>
        </p:blipFill>
        <p:spPr>
          <a:xfrm>
            <a:off x="533400" y="4518661"/>
            <a:ext cx="10865101" cy="121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3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A253D-B8FF-7FE5-0B91-C864F5C5F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И СТРУКТУРА </a:t>
            </a:r>
            <a:r>
              <a:rPr lang="ru-RU" dirty="0" err="1"/>
              <a:t>ФОТа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32A3B3-B859-E97B-26CC-B524888C7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4" y="1714499"/>
            <a:ext cx="11053763" cy="457676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ряде случаев ФОТ разбивают на секторы по видам деятельности, по отделам и прочее. Это помогает наглядно увидеть, какой процент от затрат на персонал приходится на тот или иной сектор. Подобное распределение делается по инициативе работодателя, для нужд управленческого учета.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Например, для коммерческой организации структура ФОТ может быть следующей: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консультанты (основной персонал) – 40%;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администрация (управляющий персонал) – 35%;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бухгалтеры – 15%;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обеспечивающий персонал – 10%.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21D8BC2-6F40-67CD-EFD5-3E957FEDDB2B}"/>
              </a:ext>
            </a:extLst>
          </p:cNvPr>
          <p:cNvCxnSpPr>
            <a:cxnSpLocks/>
          </p:cNvCxnSpPr>
          <p:nvPr/>
        </p:nvCxnSpPr>
        <p:spPr>
          <a:xfrm flipV="1">
            <a:off x="1433513" y="3205163"/>
            <a:ext cx="9129712" cy="42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12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513D8-E18A-EEA5-BB0F-FCD5F9F7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6BB37F-607F-74E5-E5AC-31B8BBE62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ФОТ — сумма, которую потратило предприятие на выплаты своему персоналу за определенный период. Состав ФОТ каждое предприятие определяет самостоятельно. В ряде случаев банки или государственные структуры могут запросить у предприятия сведения о размере ФОТ. Бухгалтеру размер ФОТ нужен для подготовки некоторых форм отчетности. А руководители, зная размер ФЗП</a:t>
            </a:r>
            <a:r>
              <a:rPr lang="ru-RU" sz="28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*</a:t>
            </a:r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и ФОТ, могут оценить финансовое состояние предприятия и спланировать бюджет на будущий период.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" indent="0">
              <a:buNone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CA0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*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Фонд заработной платы (ФЗП) — это составная часть фонда оплаты труда. В ФЗП входят только те выплаты, которые связаны с непосредственным выполнением работниками своих трудовых обязанностей и их результатом</a:t>
            </a:r>
          </a:p>
        </p:txBody>
      </p:sp>
    </p:spTree>
    <p:extLst>
      <p:ext uri="{BB962C8B-B14F-4D97-AF65-F5344CB8AC3E}">
        <p14:creationId xmlns:p14="http://schemas.microsoft.com/office/powerpoint/2010/main" val="202169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Базис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99</TotalTime>
  <Words>434</Words>
  <Application>Microsoft Office PowerPoint</Application>
  <PresentationFormat>Широкоэкранный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Bahnschrift Condensed</vt:lpstr>
      <vt:lpstr>Calibri Light</vt:lpstr>
      <vt:lpstr>Corbel</vt:lpstr>
      <vt:lpstr>Базис</vt:lpstr>
      <vt:lpstr>ФОНД ОПЛАТЫ ТРУДА И МЕТОДЫ ЕГО РАСЧЁТА</vt:lpstr>
      <vt:lpstr>Презентация PowerPoint</vt:lpstr>
      <vt:lpstr>Презентация PowerPoint</vt:lpstr>
      <vt:lpstr>Презентация PowerPoint</vt:lpstr>
      <vt:lpstr>Презентация PowerPoint</vt:lpstr>
      <vt:lpstr>ПЕРИОДЫ И РАСЧЁТ ФОТ</vt:lpstr>
      <vt:lpstr>СОСТАВ И СТРУКТУРА ФОТа</vt:lpstr>
      <vt:lpstr>ЗАКЛЮЧЕНИЕ: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ОПЛАТЫ ТРУДА И МЕТОДЫ ЕГО РАСЧЁТА</dc:title>
  <dc:creator>MI</dc:creator>
  <cp:lastModifiedBy>Щербакова Антонина Петровна</cp:lastModifiedBy>
  <cp:revision>4</cp:revision>
  <dcterms:created xsi:type="dcterms:W3CDTF">2022-11-28T19:29:57Z</dcterms:created>
  <dcterms:modified xsi:type="dcterms:W3CDTF">2023-02-03T13:30:06Z</dcterms:modified>
</cp:coreProperties>
</file>