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EE195-C105-0449-A9FB-2FE435DB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8EB931-343D-8044-8637-4558C2C9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F8CB1-F1B8-9045-814C-D5CD93A0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2D01A-7743-A64D-A1EF-CCAE9495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0F9D0-38CD-C648-B2C5-DC17F68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7605B8-375F-1843-BF1B-A07EAA302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16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AA562-1123-6F4D-AC96-517024E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B56592-0C8C-E347-A1F7-BBE557724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726ED-B77B-664D-A274-7A7CCD0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30090F-1151-164B-AAF9-4EFBDE02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4D58B-919E-534A-A566-5A5D109B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51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36DDF1-F418-BB4A-8652-DF89E1549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E161D4-679C-534E-B18C-1B81BCF2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33A01-0B81-2D43-B649-2836A589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8EBEE-2952-2D46-8D62-815BF5F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5146B3-25DA-E540-AF7E-0FFD25E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9530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EEB7E-2DBD-F946-A1A5-C366275F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6432A4-B009-7042-A240-007D64F3E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E63B0C-D58B-0945-9A07-0C271DF8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91B56A-D44E-AD49-8D86-2114B8A1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5A6A71-91DF-A745-B741-69EC0D9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2752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5499E-A806-E44C-9B98-0CFFCD8C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DD87B9-888E-1A4F-8C17-F74D37F49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AA31F-6BB4-8440-9118-4B339681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0AB5D-1641-0F43-BC12-1DC63241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0029A-420E-BA4C-8DC2-8D2221E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5490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2F40C-AD01-884C-B005-610B0E8E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515A58-27AC-2843-AA89-66B8B2500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47D573-63D4-8F44-A1C0-FCD71D515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BA4D90-E6BC-024D-A9F6-1F04A26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2CBA43-E42A-C943-9A98-D9974B12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41BBD-B66D-984B-BDCB-725B6A6B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1669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45A07-09FE-A644-8F3F-5FA19518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34D38-4673-4849-BE7A-61C1A2ED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3BB178-1A55-294D-A5FA-EFF0AA519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B1F9A2-1C07-9844-83C2-4B430CE10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A425AE-0215-DB44-9C85-2FFBE6BC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F1BCD8-1677-1041-A4D1-6A5B1E1B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3BD160-8BB5-EC4F-B29A-FF7AD6B4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05B4D0-D697-7C41-B05C-16D72197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938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CA8C7-3261-B346-847B-30BFBABF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852E49-FE7C-E14F-8E2F-2C3180DA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B7DDC9-75FE-BC41-A1FC-C9C2221B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E2A1E3-13B0-4C44-BCAD-61A1E39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272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30CB02-52A4-D44E-A76E-634F061E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6EB864-22BF-4840-AA08-7E155F39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F813FD-6ADC-1B4B-8D24-441A003E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1643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1DC22-CD07-084C-9029-17B81BF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B4E8EE-3FF7-9145-8098-82BB3D11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CF1687-C97D-8A49-8117-5B23280B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12D009-E375-1446-B13C-1FEEF8D7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AA1FF5-0F7C-D34F-9D77-B249E110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017B3A-C53A-9246-BF99-9BFA49CA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1120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BC026-8D10-9C4B-ABF9-CF286AA9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62F69A-76D3-A94D-9327-D7839E6BB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6E33E9-ABD1-3843-A855-85A35582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A3464C-2B34-6D46-9081-C3108F8C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193454-9970-0543-A50A-855B228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43592F-2038-C640-8D70-0784CDA4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04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639724-7379-7345-BF21-A7B085BA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7B3DF6-F243-C346-9EFD-F1B23284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7B167-B9ED-1A47-8B66-D46DBC181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DA979-FA07-5548-88E0-15C2F5FBA35A}" type="datetimeFigureOut">
              <a:rPr lang="x-none" smtClean="0"/>
              <a:pPr/>
              <a:t>11.10.2022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C1FB9-BA07-4D4F-9EF0-1DA84D1B9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403589-F2F3-2045-8B39-41873FE9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A410-3B96-DD46-93FA-33D9F53699DF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BB452D-0902-594A-B7D5-9D29EDF62C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06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6059"/>
            <a:ext cx="9144000" cy="1332527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+mn-lt"/>
              </a:rPr>
              <a:t>Презентация на тему:</a:t>
            </a:r>
            <a:br>
              <a:rPr lang="ru-RU" sz="4800" b="1" dirty="0">
                <a:latin typeface="+mn-lt"/>
              </a:rPr>
            </a:br>
            <a:r>
              <a:rPr lang="ru-RU" sz="4800" b="1" dirty="0">
                <a:cs typeface="Arial" panose="020B0604020202020204" pitchFamily="34" charset="0"/>
              </a:rPr>
              <a:t>Коммутатор</a:t>
            </a:r>
            <a:endParaRPr lang="x-none" sz="4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9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35F3CA-14C6-4078-92BE-D08BCEB22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92" y="3555050"/>
            <a:ext cx="5474901" cy="33029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D9AF43-3BEF-4FF8-B29F-E4E4BCB2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393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Коммутаторы с общей шиной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9E8B59-1A27-459F-BD83-3D2C58D3F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19" y="748239"/>
            <a:ext cx="114600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ighlight>
                  <a:srgbClr val="00FF00"/>
                </a:highlight>
                <a:latin typeface="OpenSans"/>
              </a:rPr>
              <a:t>1)</a:t>
            </a:r>
            <a:r>
              <a:rPr lang="ru-RU" sz="1800" dirty="0"/>
              <a:t> В коммутаторах с общей шиной процессоры портов связывают высокоскоростной шиной, используемой в режиме разделения времени.</a:t>
            </a:r>
          </a:p>
          <a:p>
            <a:pPr marL="0" indent="0">
              <a:buNone/>
            </a:pPr>
            <a:r>
              <a:rPr lang="ru-RU" sz="1800" dirty="0">
                <a:highlight>
                  <a:srgbClr val="00FF00"/>
                </a:highlight>
                <a:latin typeface="OpenSans"/>
              </a:rPr>
              <a:t>2</a:t>
            </a:r>
            <a:r>
              <a:rPr lang="en-US" sz="1800" dirty="0">
                <a:highlight>
                  <a:srgbClr val="00FF00"/>
                </a:highlight>
                <a:latin typeface="OpenSans"/>
              </a:rPr>
              <a:t>)</a:t>
            </a:r>
            <a:r>
              <a:rPr lang="ru-RU" sz="1800" dirty="0"/>
              <a:t> Чтобы шина не блокировала работу коммутатора, ее производительность должна равняться по крайней мере сумме производительности всех портов коммутатора. Для модульных коммута­торов некоторые сочетания модулей с низкоскоростными портами могут приво­дить к неблокирующей работе, а установка модулей с высокоскоростными портами может приводить к тому, что блокирующим элементом станет, например, общая шина.</a:t>
            </a:r>
          </a:p>
          <a:p>
            <a:pPr marL="0" indent="0">
              <a:buNone/>
            </a:pPr>
            <a:r>
              <a:rPr lang="ru-RU" sz="1800" dirty="0">
                <a:highlight>
                  <a:srgbClr val="00FF00"/>
                </a:highlight>
                <a:latin typeface="OpenSans"/>
              </a:rPr>
              <a:t>3</a:t>
            </a:r>
            <a:r>
              <a:rPr lang="en-US" sz="1800" dirty="0">
                <a:highlight>
                  <a:srgbClr val="00FF00"/>
                </a:highlight>
                <a:latin typeface="OpenSans"/>
              </a:rPr>
              <a:t>)</a:t>
            </a:r>
            <a:r>
              <a:rPr lang="ru-RU" sz="1800" dirty="0"/>
              <a:t> Кадр должен передаваться по шине небольшими частями, по нескольку байт, чтобы передача кадров между несколькими портами происходила в псевдопарал­лельном режиме, не внося задержек в передачу кадра в целом. Размер такой ячей­ки данных определяется производителем коммутатора.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026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7A55C-C65D-4661-8173-AD55646D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908" y="11729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Конструктивное исполнение коммутаторов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ECABD2E-3CB7-4F56-8735-CCC66D1FC267}"/>
              </a:ext>
            </a:extLst>
          </p:cNvPr>
          <p:cNvSpPr/>
          <p:nvPr/>
        </p:nvSpPr>
        <p:spPr>
          <a:xfrm>
            <a:off x="766273" y="898347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конструктивном отношении коммутаторы делятся на следующие типы:</a:t>
            </a:r>
          </a:p>
          <a:p>
            <a:r>
              <a:rPr lang="en-US" dirty="0" smtClean="0">
                <a:highlight>
                  <a:srgbClr val="00FF00"/>
                </a:highlight>
                <a:latin typeface="OpenSans"/>
              </a:rPr>
              <a:t>1</a:t>
            </a:r>
            <a:r>
              <a:rPr lang="en-US" dirty="0">
                <a:highlight>
                  <a:srgbClr val="00FF00"/>
                </a:highlight>
                <a:latin typeface="OpenSans"/>
              </a:rPr>
              <a:t>)</a:t>
            </a:r>
            <a:r>
              <a:rPr lang="ru-RU" dirty="0"/>
              <a:t> автономные коммутаторы с фиксированным количеством портов;</a:t>
            </a:r>
          </a:p>
          <a:p>
            <a:r>
              <a:rPr lang="ru-RU" dirty="0">
                <a:highlight>
                  <a:srgbClr val="00FF00"/>
                </a:highlight>
                <a:latin typeface="OpenSans"/>
              </a:rPr>
              <a:t>2</a:t>
            </a:r>
            <a:r>
              <a:rPr lang="en-US" dirty="0">
                <a:highlight>
                  <a:srgbClr val="00FF00"/>
                </a:highlight>
                <a:latin typeface="OpenSans"/>
              </a:rPr>
              <a:t>) </a:t>
            </a:r>
            <a:r>
              <a:rPr lang="ru-RU" dirty="0"/>
              <a:t>модульные коммутаторы на основе шасси;</a:t>
            </a:r>
          </a:p>
          <a:p>
            <a:r>
              <a:rPr lang="ru-RU" dirty="0">
                <a:highlight>
                  <a:srgbClr val="00FF00"/>
                </a:highlight>
                <a:latin typeface="OpenSans"/>
              </a:rPr>
              <a:t>3</a:t>
            </a:r>
            <a:r>
              <a:rPr lang="en-US" dirty="0">
                <a:highlight>
                  <a:srgbClr val="00FF00"/>
                </a:highlight>
                <a:latin typeface="OpenSans"/>
              </a:rPr>
              <a:t>) </a:t>
            </a:r>
            <a:r>
              <a:rPr lang="ru-RU" dirty="0"/>
              <a:t>коммутаторы с фиксированным количеством портов, собираемые в стек.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B423B75-FE61-4E55-9EBA-A2400AD03B62}"/>
              </a:ext>
            </a:extLst>
          </p:cNvPr>
          <p:cNvSpPr/>
          <p:nvPr/>
        </p:nvSpPr>
        <p:spPr>
          <a:xfrm>
            <a:off x="752370" y="2427578"/>
            <a:ext cx="10428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00"/>
                </a:solidFill>
              </a:rPr>
              <a:t>Первый тип </a:t>
            </a:r>
            <a:r>
              <a:rPr lang="ru-RU" dirty="0">
                <a:solidFill>
                  <a:srgbClr val="000000"/>
                </a:solidFill>
              </a:rPr>
              <a:t>коммутаторов обычно предназначен для организации небольших рабочих групп.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709C19C-9688-4CFE-9D0B-609DA10FD2D1}"/>
              </a:ext>
            </a:extLst>
          </p:cNvPr>
          <p:cNvSpPr/>
          <p:nvPr/>
        </p:nvSpPr>
        <p:spPr>
          <a:xfrm>
            <a:off x="723544" y="3019648"/>
            <a:ext cx="11095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00"/>
                </a:solidFill>
              </a:rPr>
              <a:t>Модульные коммутаторы </a:t>
            </a:r>
            <a:r>
              <a:rPr lang="ru-RU" dirty="0">
                <a:solidFill>
                  <a:srgbClr val="000000"/>
                </a:solidFill>
              </a:rPr>
              <a:t>на основе шасси чаще всего предназначены для применения на магистрали сети. Поэтому они выполняются на основе какой-либо комбинированной схемы, в которой взаимодействие модулей организуется по быстродействующей шине или же на основе быстрой разделяемой памяти большого объема.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2E35375-33BD-465D-BBE7-F5FB3BC9F66C}"/>
              </a:ext>
            </a:extLst>
          </p:cNvPr>
          <p:cNvSpPr/>
          <p:nvPr/>
        </p:nvSpPr>
        <p:spPr>
          <a:xfrm>
            <a:off x="723544" y="4452738"/>
            <a:ext cx="11009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коммутаторов с </a:t>
            </a:r>
            <a:r>
              <a:rPr lang="ru-RU" u="sng" dirty="0"/>
              <a:t>фиксированным количеством портов</a:t>
            </a:r>
            <a:r>
              <a:rPr lang="ru-RU" dirty="0"/>
              <a:t>, собираемых в стек можно выделить отдельную группу устройств — стековые коммутаторы. Эти устройства представляют собой коммутаторы, которые могут работать как автономно, так как выполнены в отдельном корпусе, так и совместно, благодаря наличию специальных интерфейсов, позволяющих объединять коммутаторы в одно логическое устройство с целью увеличения количества портов, удобства управления и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xmlns="" val="279229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4437CC-DE8A-4D42-9328-114112A7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6" y="621192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/>
              <a:t>Характеристики, влияющие на производительность коммутаторов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A3737C-6331-40E5-B5CF-C4A5CC04D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12" y="1666234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u="sng" dirty="0"/>
              <a:t>Производительность</a:t>
            </a:r>
            <a:r>
              <a:rPr lang="ru-RU" b="1" u="sng" dirty="0"/>
              <a:t> коммутатора </a:t>
            </a:r>
            <a:r>
              <a:rPr lang="ru-RU" dirty="0"/>
              <a:t>— характеристика, на которую сетевые </a:t>
            </a:r>
            <a:r>
              <a:rPr lang="ru-RU" i="1" dirty="0"/>
              <a:t>интеграторы</a:t>
            </a:r>
            <a:r>
              <a:rPr lang="ru-RU" dirty="0"/>
              <a:t> и опытные администраторы обращают внимание в первую </a:t>
            </a:r>
            <a:r>
              <a:rPr lang="ru-RU" i="1" dirty="0"/>
              <a:t>очередь</a:t>
            </a:r>
            <a:r>
              <a:rPr lang="ru-RU" dirty="0"/>
              <a:t> при выборе устройства.</a:t>
            </a:r>
          </a:p>
          <a:p>
            <a:pPr marL="0" indent="0">
              <a:buNone/>
            </a:pPr>
            <a:r>
              <a:rPr lang="ru-RU" dirty="0"/>
              <a:t>Основными показателями коммутатора, характеризующими его </a:t>
            </a:r>
            <a:r>
              <a:rPr lang="ru-RU" i="1" dirty="0"/>
              <a:t>производительность</a:t>
            </a:r>
            <a:r>
              <a:rPr lang="ru-RU" dirty="0"/>
              <a:t>, являются:</a:t>
            </a:r>
          </a:p>
          <a:p>
            <a:r>
              <a:rPr lang="ru-RU" dirty="0"/>
              <a:t>скорость фильтрации кадров;</a:t>
            </a:r>
          </a:p>
          <a:p>
            <a:r>
              <a:rPr lang="ru-RU" dirty="0"/>
              <a:t>скорость продвижения кадров;</a:t>
            </a:r>
          </a:p>
          <a:p>
            <a:r>
              <a:rPr lang="ru-RU" dirty="0"/>
              <a:t>пропускная способность;</a:t>
            </a:r>
          </a:p>
          <a:p>
            <a:r>
              <a:rPr lang="ru-RU" i="1" dirty="0"/>
              <a:t>задержка передачи</a:t>
            </a:r>
            <a:r>
              <a:rPr lang="ru-RU" dirty="0"/>
              <a:t> кадра.</a:t>
            </a:r>
          </a:p>
          <a:p>
            <a:pPr marL="0" indent="0">
              <a:buNone/>
            </a:pPr>
            <a:r>
              <a:rPr lang="ru-RU" dirty="0"/>
              <a:t>Кроме того, существует несколько характеристик коммутатора, которые в наибольшей степени влияют на указанные характеристики производительности. К ним относятся:</a:t>
            </a:r>
          </a:p>
          <a:p>
            <a:r>
              <a:rPr lang="ru-RU" dirty="0"/>
              <a:t>тип коммутации;</a:t>
            </a:r>
          </a:p>
          <a:p>
            <a:r>
              <a:rPr lang="ru-RU" dirty="0"/>
              <a:t>размер буфера (буферов) кадров;</a:t>
            </a:r>
          </a:p>
          <a:p>
            <a:r>
              <a:rPr lang="ru-RU" dirty="0"/>
              <a:t>производительность коммутирующей матрицы;</a:t>
            </a:r>
          </a:p>
          <a:p>
            <a:r>
              <a:rPr lang="ru-RU" dirty="0"/>
              <a:t>производительность процессора или процессоров;</a:t>
            </a:r>
          </a:p>
          <a:p>
            <a:r>
              <a:rPr lang="ru-RU" dirty="0"/>
              <a:t>размер </a:t>
            </a:r>
            <a:r>
              <a:rPr lang="ru-RU" i="1" dirty="0"/>
              <a:t>таблицы коммутации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245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6A1E212-1AF1-4F53-BC77-017A7832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504" y="33023"/>
            <a:ext cx="9320868" cy="1325563"/>
          </a:xfrm>
        </p:spPr>
        <p:txBody>
          <a:bodyPr/>
          <a:lstStyle/>
          <a:p>
            <a:r>
              <a:rPr lang="ru-RU" sz="3600" b="1" dirty="0"/>
              <a:t>Отличие от концентратора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E668F0E-FD50-46C1-A314-FA065CADF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6"/>
          <a:stretch/>
        </p:blipFill>
        <p:spPr>
          <a:xfrm>
            <a:off x="2868336" y="3162650"/>
            <a:ext cx="6669946" cy="36953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D1B9105-1318-4229-AD04-5EBE5B4EB785}"/>
              </a:ext>
            </a:extLst>
          </p:cNvPr>
          <p:cNvSpPr/>
          <p:nvPr/>
        </p:nvSpPr>
        <p:spPr>
          <a:xfrm>
            <a:off x="531303" y="930697"/>
            <a:ext cx="117278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Концентратор (иначе </a:t>
            </a:r>
            <a:r>
              <a:rPr lang="ru-RU" dirty="0" err="1"/>
              <a:t>хаб</a:t>
            </a:r>
            <a:r>
              <a:rPr lang="ru-RU" dirty="0"/>
              <a:t>) занимается тем же самым, что и коммутатор — передает данные по локальной сети. Отличие состоит в том, что </a:t>
            </a:r>
            <a:r>
              <a:rPr lang="ru-RU" dirty="0" err="1"/>
              <a:t>хаб</a:t>
            </a:r>
            <a:r>
              <a:rPr lang="ru-RU" dirty="0"/>
              <a:t> рассылает трафик от центральной машины (ПК, сервер) сразу всем компьютерам. Кому надо, тот читает, кому не надо — игнорирует. </a:t>
            </a:r>
          </a:p>
          <a:p>
            <a:endParaRPr lang="ru-RU" dirty="0"/>
          </a:p>
          <a:p>
            <a:r>
              <a:rPr lang="ru-RU" dirty="0"/>
              <a:t>В случае с коммутатором передача данных ведется адресно. Если в первом случае пакет с информацией получали все ПК в сети (5, 10, 100, 1000), то во втором — всё персонифицировано.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305135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F4B013-083C-494A-B8BC-82B452C8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778" y="214123"/>
            <a:ext cx="9153088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Отличие коммутатора от маршрутизатора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5F5898-F810-45BA-8EFA-B9F0F140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6" y="1327500"/>
            <a:ext cx="10981888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Принцип работы. Коммутатор использует канальный уровень при передаче информации. Он передает пакеты данных на основании МАС-адреса из таблицы коммутации. А роутер функционирует на третьем уровне сетевой модели OSI. Он учитывает IP-адрес, проводит анализ данных, фильтрует и кодирует их. Роутер может составлять собственные таблицы маршрутизации согласно настройкам, введенным пользователем, и динамически менять их в реальном времени.</a:t>
            </a:r>
          </a:p>
          <a:p>
            <a:r>
              <a:rPr lang="ru-RU" dirty="0"/>
              <a:t>Соединение. Коммутатор способен объединить отдельные компьютерные узлы в единую сеть. Маршрутизатор соединяет отдельные сети.</a:t>
            </a:r>
          </a:p>
          <a:p>
            <a:r>
              <a:rPr lang="ru-RU" dirty="0"/>
              <a:t>Выход в глобальную сеть. Коммутатор не способен подключиться к интернету, а роутер запросто выполняет эту задачу.</a:t>
            </a:r>
          </a:p>
          <a:p>
            <a:r>
              <a:rPr lang="ru-RU" dirty="0"/>
              <a:t>Скорость работы. Благодаря меньшему объему обрабатываемых данных коммутатор обладает большей скоростью передачи данных.</a:t>
            </a:r>
          </a:p>
          <a:p>
            <a:r>
              <a:rPr lang="ru-RU" dirty="0"/>
              <a:t>Цена. Свитч всегда имеет меньшую стоимость. Это объясняется ограниченным функционалом такого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21576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0852B-AF2F-4A6C-A60A-B8E51BA2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ru-RU" b="1" dirty="0"/>
              <a:t>Заключение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3029DC-1CB9-458A-96A1-9CE9102B5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61"/>
            <a:ext cx="10515600" cy="326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общем, сегодня можно с полной уверенностью сказать, что коммутаторы - это самый мощный, универсальный, удобный для ЛВС класс оборудования. В простейшем случае (как было показано выше) это </a:t>
            </a:r>
            <a:r>
              <a:rPr lang="ru-RU" sz="2400" dirty="0" err="1"/>
              <a:t>многопортовый</a:t>
            </a:r>
            <a:r>
              <a:rPr lang="ru-RU" sz="2400" dirty="0"/>
              <a:t> мост </a:t>
            </a:r>
            <a:r>
              <a:rPr lang="ru-RU" sz="2400" dirty="0" err="1"/>
              <a:t>Ethernet</a:t>
            </a:r>
            <a:r>
              <a:rPr lang="ru-RU" sz="2400" dirty="0"/>
              <a:t>. Но развитие технологии внесло так много изменений в их свойства, что подчас основной принцип работы тяжело увидеть за нагромождением полезнейших технических возможностей.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4400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4DA3C-2273-44C7-983F-D780664A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670" y="2425232"/>
            <a:ext cx="6584659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53619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D71CC-C4FD-864F-9CB3-9B045008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62" y="54659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Что такое коммутатор</a:t>
            </a:r>
            <a:r>
              <a:rPr lang="en-US" sz="4000" dirty="0">
                <a:latin typeface="+mn-lt"/>
              </a:rPr>
              <a:t>?</a:t>
            </a:r>
            <a:endParaRPr lang="x-none" sz="4000" dirty="0">
              <a:latin typeface="+mn-lt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0DD33E00-E179-4E4D-BE6D-9BE8848A0B30}"/>
              </a:ext>
            </a:extLst>
          </p:cNvPr>
          <p:cNvSpPr txBox="1">
            <a:spLocks/>
          </p:cNvSpPr>
          <p:nvPr/>
        </p:nvSpPr>
        <p:spPr>
          <a:xfrm>
            <a:off x="579539" y="1725539"/>
            <a:ext cx="11511793" cy="155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u="sng" dirty="0">
                <a:latin typeface="+mn-lt"/>
              </a:rPr>
              <a:t>Сетевой коммутатор или </a:t>
            </a:r>
            <a:r>
              <a:rPr lang="en-US" u="sng" dirty="0">
                <a:latin typeface="+mn-lt"/>
              </a:rPr>
              <a:t>switch</a:t>
            </a:r>
            <a:r>
              <a:rPr lang="ru-RU" u="sng" dirty="0">
                <a:latin typeface="+mn-lt"/>
              </a:rPr>
              <a:t>  </a:t>
            </a:r>
            <a:r>
              <a:rPr lang="ru-RU" dirty="0">
                <a:latin typeface="+mn-lt"/>
              </a:rPr>
              <a:t>— устройство, предназначенное для соединения нескольких узлов компьютерной сети в пределах одного сегмента. В отличие от концентратора, который распространяет трафик от одного подключенного устройства ко всем остальным, коммутатор передает данные только непосредственно получателю. Это повышает производительность и безопасность сети, избавляя остальные сегменты сети от необходимости (и возможности) обрабатывать данные, которые им не предназначались.</a:t>
            </a:r>
            <a:endParaRPr lang="x-none" sz="240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58FCB8-EB46-4D55-B1A6-6B369EAC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41" y="3581400"/>
            <a:ext cx="5027628" cy="2621559"/>
          </a:xfrm>
          <a:prstGeom prst="rect">
            <a:avLst/>
          </a:prstGeom>
        </p:spPr>
      </p:pic>
      <p:sp>
        <p:nvSpPr>
          <p:cNvPr id="3" name="AutoShape 2" descr="https://www.pcplanet.ru/public_files/products/b9/b4/b9b4cacfd566133597e2492a23315559/original.jpg">
            <a:extLst>
              <a:ext uri="{FF2B5EF4-FFF2-40B4-BE49-F238E27FC236}">
                <a16:creationId xmlns:a16="http://schemas.microsoft.com/office/drawing/2014/main" xmlns="" id="{D1129477-9C65-4EDB-B290-FB93A0BC8C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31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8DFFDE-A41A-4125-B1A1-7C4494D45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4" t="6243" r="3598"/>
          <a:stretch/>
        </p:blipFill>
        <p:spPr>
          <a:xfrm>
            <a:off x="1996580" y="3330429"/>
            <a:ext cx="6157520" cy="35275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47AE8FE-034C-4EB8-B514-B44A8725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69" y="2390863"/>
            <a:ext cx="390525" cy="4572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221C031-F140-46D8-8312-FA088CC4946D}"/>
              </a:ext>
            </a:extLst>
          </p:cNvPr>
          <p:cNvSpPr/>
          <p:nvPr/>
        </p:nvSpPr>
        <p:spPr>
          <a:xfrm>
            <a:off x="579539" y="1120168"/>
            <a:ext cx="116124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Принцип работы коммутатора состоит в следующем. При получении данных от сетевого устройства он просматривает таблицу с MAC адресами и определяет, к какому </a:t>
            </a:r>
            <a:r>
              <a:rPr lang="ru-RU" sz="2100" dirty="0" err="1"/>
              <a:t>Еthernet</a:t>
            </a:r>
            <a:r>
              <a:rPr lang="ru-RU" sz="2100" dirty="0"/>
              <a:t> порту подключено устройство, на которое требуется переслать информацию. При этом другие компьютеры не используются в передаче.</a:t>
            </a:r>
            <a:endParaRPr lang="en-US" sz="2100" dirty="0"/>
          </a:p>
          <a:p>
            <a:r>
              <a:rPr lang="en-US" sz="2100" dirty="0"/>
              <a:t>      </a:t>
            </a:r>
            <a:r>
              <a:rPr lang="ru-RU" sz="2100" dirty="0"/>
              <a:t>Если получателя еще нет в таблице МАС адресов свитча, то он рассылает данные на подключенные сетевые устройства и ждет ответа. Когда целевое устройство ответит, он добавляет его в таблицу МАС адресов. Все последующие пакеты он уже будет отправлять только нужному устройству.</a:t>
            </a:r>
            <a:endParaRPr lang="en-US" sz="2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BE922E6-0031-4AA9-91E1-6FDC2C10227B}"/>
              </a:ext>
            </a:extLst>
          </p:cNvPr>
          <p:cNvSpPr/>
          <p:nvPr/>
        </p:nvSpPr>
        <p:spPr>
          <a:xfrm>
            <a:off x="919730" y="535393"/>
            <a:ext cx="61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22222"/>
                </a:solidFill>
              </a:rPr>
              <a:t>Принцип работы коммутатора</a:t>
            </a:r>
            <a:endParaRPr lang="en-US" sz="3200" b="1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20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FCB333D-38F7-4B9A-82E7-52A5F171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865"/>
            <a:ext cx="10515600" cy="8093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Режимы коммутации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08476F0-464D-4AD0-A143-BBAE2E5E9B70}"/>
              </a:ext>
            </a:extLst>
          </p:cNvPr>
          <p:cNvSpPr/>
          <p:nvPr/>
        </p:nvSpPr>
        <p:spPr>
          <a:xfrm>
            <a:off x="624629" y="1138532"/>
            <a:ext cx="1110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Sans"/>
              </a:rPr>
              <a:t>Есть три режима, в которых свитч передаёт данные узлам-адресатам. Ключевые особенности каждого режима — степень надёжности передачи и связанное с ней время ожидания.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E3AB093-9DAE-44A0-9800-F9E81310EC51}"/>
              </a:ext>
            </a:extLst>
          </p:cNvPr>
          <p:cNvSpPr/>
          <p:nvPr/>
        </p:nvSpPr>
        <p:spPr>
          <a:xfrm>
            <a:off x="624629" y="2026149"/>
            <a:ext cx="112831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FF00"/>
                </a:highlight>
                <a:latin typeface="OpenSans"/>
              </a:rPr>
              <a:t>1) </a:t>
            </a:r>
            <a:r>
              <a:rPr lang="ru-RU" dirty="0">
                <a:latin typeface="OpenSans"/>
              </a:rPr>
              <a:t>Первый режим называется </a:t>
            </a:r>
            <a:r>
              <a:rPr lang="ru-RU" u="sng" dirty="0" err="1">
                <a:latin typeface="OpenSans"/>
              </a:rPr>
              <a:t>Cut-Through</a:t>
            </a:r>
            <a:r>
              <a:rPr lang="ru-RU" dirty="0">
                <a:latin typeface="OpenSans"/>
              </a:rPr>
              <a:t> — сквозной. Свитч принимает данные, считывает из них только адрес узла-получателя и без каких-либо дополнительных проверок отправляет их по назначению. Время ожидания в этом случае минимально, но возникает вероятность передачи данных с ошибками.</a:t>
            </a:r>
            <a:endParaRPr lang="en-US" dirty="0">
              <a:latin typeface="OpenSans"/>
            </a:endParaRPr>
          </a:p>
          <a:p>
            <a:endParaRPr lang="ru-RU" dirty="0">
              <a:latin typeface="OpenSans"/>
            </a:endParaRPr>
          </a:p>
          <a:p>
            <a:r>
              <a:rPr lang="en-US" dirty="0">
                <a:highlight>
                  <a:srgbClr val="00FF00"/>
                </a:highlight>
                <a:latin typeface="OpenSans"/>
              </a:rPr>
              <a:t>2) </a:t>
            </a:r>
            <a:r>
              <a:rPr lang="ru-RU" dirty="0">
                <a:latin typeface="OpenSans"/>
              </a:rPr>
              <a:t>Второй режим называется </a:t>
            </a:r>
            <a:r>
              <a:rPr lang="ru-RU" u="sng" dirty="0" err="1">
                <a:latin typeface="OpenSans"/>
              </a:rPr>
              <a:t>Store</a:t>
            </a:r>
            <a:r>
              <a:rPr lang="ru-RU" u="sng" dirty="0">
                <a:latin typeface="OpenSans"/>
              </a:rPr>
              <a:t> </a:t>
            </a:r>
            <a:r>
              <a:rPr lang="ru-RU" u="sng" dirty="0" err="1">
                <a:latin typeface="OpenSans"/>
              </a:rPr>
              <a:t>and</a:t>
            </a:r>
            <a:r>
              <a:rPr lang="ru-RU" u="sng" dirty="0">
                <a:latin typeface="OpenSans"/>
              </a:rPr>
              <a:t> </a:t>
            </a:r>
            <a:r>
              <a:rPr lang="ru-RU" u="sng" dirty="0" err="1">
                <a:latin typeface="OpenSans"/>
              </a:rPr>
              <a:t>Forward</a:t>
            </a:r>
            <a:r>
              <a:rPr lang="ru-RU" u="sng" dirty="0">
                <a:latin typeface="OpenSans"/>
              </a:rPr>
              <a:t> </a:t>
            </a:r>
            <a:r>
              <a:rPr lang="ru-RU" dirty="0">
                <a:latin typeface="OpenSans"/>
              </a:rPr>
              <a:t>— с промежуточным хранением. Коммутатор не только считывает адрес получателя, но и анализирует всю поступившую информацию с целью поиска ошибок. Лишь после этого данные передаются по назначению. Время ожидания в сравнении с предыдущим режимом увеличивается — оно необходимо свитчу для проверки.</a:t>
            </a:r>
            <a:endParaRPr lang="en-US" dirty="0">
              <a:latin typeface="OpenSans"/>
            </a:endParaRPr>
          </a:p>
          <a:p>
            <a:endParaRPr lang="ru-RU" dirty="0">
              <a:latin typeface="OpenSans"/>
            </a:endParaRPr>
          </a:p>
          <a:p>
            <a:r>
              <a:rPr lang="en-US" dirty="0">
                <a:highlight>
                  <a:srgbClr val="00FF00"/>
                </a:highlight>
                <a:latin typeface="OpenSans"/>
              </a:rPr>
              <a:t>3) </a:t>
            </a:r>
            <a:r>
              <a:rPr lang="ru-RU" dirty="0">
                <a:latin typeface="OpenSans"/>
              </a:rPr>
              <a:t>Третий режим называется </a:t>
            </a:r>
            <a:r>
              <a:rPr lang="ru-RU" u="sng" dirty="0" err="1">
                <a:latin typeface="OpenSans"/>
              </a:rPr>
              <a:t>Fragment-Free</a:t>
            </a:r>
            <a:r>
              <a:rPr lang="ru-RU" dirty="0">
                <a:latin typeface="OpenSans"/>
              </a:rPr>
              <a:t> — </a:t>
            </a:r>
            <a:r>
              <a:rPr lang="ru-RU" dirty="0" err="1">
                <a:latin typeface="OpenSans"/>
              </a:rPr>
              <a:t>бесфрагментный</a:t>
            </a:r>
            <a:r>
              <a:rPr lang="ru-RU" dirty="0">
                <a:latin typeface="OpenSans"/>
              </a:rPr>
              <a:t>, или гибридный. Он представляет собой сочетание двух описанных выше режимов. Коммутатор принимает кадр данных, считывает адрес получателя, а затем проверяет информацию на предмет ошибок, но не всю, а лишь первые 64 байта. После проверки свитч отправляет данные получателю.</a:t>
            </a:r>
            <a:endParaRPr lang="ru-RU" b="0" i="0" dirty="0"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29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3283907-A313-4F32-9FE2-35D2E2D5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757" y="249319"/>
            <a:ext cx="8893898" cy="1451297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Техническая реализация и дополнительные функции коммутаторов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8D6C26-FBE1-4983-87B2-767BE5732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6" y="1403982"/>
            <a:ext cx="342900" cy="3619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D0F23A-3C72-4FF1-9AF7-797A1D6B87C8}"/>
              </a:ext>
            </a:extLst>
          </p:cNvPr>
          <p:cNvSpPr/>
          <p:nvPr/>
        </p:nvSpPr>
        <p:spPr>
          <a:xfrm>
            <a:off x="648748" y="1395593"/>
            <a:ext cx="11121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В настоящее время используется три основных схемы реализации коммутаторов: </a:t>
            </a:r>
            <a:r>
              <a:rPr lang="ru-RU" b="1" u="sng" dirty="0"/>
              <a:t>коммутационные матрицы, разделяемую память, общую шину</a:t>
            </a:r>
            <a:r>
              <a:rPr lang="ru-RU" dirty="0"/>
              <a:t>. Достаточно часто эти схемы могут комбинироваться в одном коммутаторе. Но в любом варианте реализации все порты коммутатора должны образовывать </a:t>
            </a:r>
            <a:r>
              <a:rPr lang="ru-RU" dirty="0" err="1"/>
              <a:t>полносвязаную</a:t>
            </a:r>
            <a:r>
              <a:rPr lang="ru-RU" dirty="0"/>
              <a:t> конфигурацию, т.е. сообщения из каждого порта должны при необходимости поступать в любой другой порт.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E570B1-D084-4AEB-BE7F-8594779AD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2" y="2736690"/>
            <a:ext cx="3610774" cy="30507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0D9514-836D-44C7-8435-D9B02EBF0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035" y="3123820"/>
            <a:ext cx="4350344" cy="2276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5389423-1B25-42C8-94E6-0EA2260F4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6379" y="3123820"/>
            <a:ext cx="3523375" cy="23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72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F189E-70C5-48E6-B799-4362ADB2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02" y="231665"/>
            <a:ext cx="9602598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Коммутаторы на основе коммутационной матрицы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57F9AA-EF23-417E-8788-12708C3C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05" y="2919369"/>
            <a:ext cx="5721291" cy="370696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BECE64-5DE9-432B-8AB4-D3160699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51" y="894447"/>
            <a:ext cx="11697749" cy="2914155"/>
          </a:xfrm>
        </p:spPr>
        <p:txBody>
          <a:bodyPr>
            <a:normAutofit/>
          </a:bodyPr>
          <a:lstStyle/>
          <a:p>
            <a:r>
              <a:rPr lang="ru-RU" sz="2000" dirty="0"/>
              <a:t>Существует множество вариаций архитектуры этого типа. Базовая архитектура на основе коммутационной матрицы непосредственно соединяет входные порты с выходными портами в виде матрицы. В пересечения проводников, соединяющих входы и выходы, находятся коммутирующие устройства, которыми управляет контроллер. В каждый момент времени, анализируя адресную информацию, контроллер сообщает коммутирующим устройствам, какой выход должен быть подключен к какому входу. В том случае, если два входящих пакета от разных портов-источников будут переданы на один и тот же выходной порт, он будет заблокирован. </a:t>
            </a:r>
          </a:p>
        </p:txBody>
      </p:sp>
    </p:spTree>
    <p:extLst>
      <p:ext uri="{BB962C8B-B14F-4D97-AF65-F5344CB8AC3E}">
        <p14:creationId xmlns:p14="http://schemas.microsoft.com/office/powerpoint/2010/main" xmlns="" val="1681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D02A7-B65A-43EE-8B25-85F094DF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70" y="730249"/>
            <a:ext cx="11297175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Коммутаторы на основе коммутационной матрицы с буферизацией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9CEE5C-921B-4505-84A9-043B1EC0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4" y="2055812"/>
            <a:ext cx="11376170" cy="1707983"/>
          </a:xfrm>
        </p:spPr>
        <p:txBody>
          <a:bodyPr>
            <a:normAutofit/>
          </a:bodyPr>
          <a:lstStyle/>
          <a:p>
            <a:r>
              <a:rPr lang="ru-RU" sz="2000" dirty="0"/>
              <a:t>В </a:t>
            </a:r>
            <a:r>
              <a:rPr lang="ru-RU" sz="2000" i="1" dirty="0"/>
              <a:t>коммутаторах на основе коммутационной матрицы с буферизацией</a:t>
            </a:r>
            <a:r>
              <a:rPr lang="ru-RU" sz="2000" dirty="0"/>
              <a:t> буферы расположены на трех основных стадиях: на входе и выходе и непосредственно на коммутационной матрице. Благодаря наличию очередей на трех стадиях эта архитектура позволяет избежать сложностей, связанных с реализацией механизма централизованного </a:t>
            </a:r>
            <a:r>
              <a:rPr lang="ru-RU" sz="2000" i="1" dirty="0"/>
              <a:t>арбитража</a:t>
            </a:r>
            <a:r>
              <a:rPr lang="ru-RU" sz="2000" dirty="0"/>
              <a:t>. На выходе каждой из стадий осуществляется управление очередями с помощью одного из алгоритмов диспетчеризации.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8BE4BC-BAEE-42B0-A43E-406E931F3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49" y="3690113"/>
            <a:ext cx="4828606" cy="27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1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EC1BD-1F04-455B-BA1F-955AEFD1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443" y="28123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Коммутаторы на основе коммутационной матрицы с арбитражем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83D816-5A05-437C-A1FB-AE40CF9E4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32" y="3296873"/>
            <a:ext cx="3741258" cy="32798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5BA3DC-5D50-4AA7-AA28-5DA5A8D26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0" b="2888"/>
          <a:stretch/>
        </p:blipFill>
        <p:spPr>
          <a:xfrm>
            <a:off x="7164199" y="3296873"/>
            <a:ext cx="3154260" cy="29529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22D041-DC7D-4A55-B05A-938173B48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27" y="1337928"/>
            <a:ext cx="11630637" cy="2217868"/>
          </a:xfrm>
        </p:spPr>
        <p:txBody>
          <a:bodyPr>
            <a:normAutofit/>
          </a:bodyPr>
          <a:lstStyle/>
          <a:p>
            <a:r>
              <a:rPr lang="ru-RU" sz="2000" dirty="0"/>
              <a:t>Эта архитектура характеризуется наличием </a:t>
            </a:r>
            <a:r>
              <a:rPr lang="ru-RU" sz="2000" dirty="0" err="1"/>
              <a:t>безбуферных</a:t>
            </a:r>
            <a:r>
              <a:rPr lang="ru-RU" sz="2000" dirty="0"/>
              <a:t> коммутирующих элементов и арбитра, который управляет передачей трафика между входами и выходами матрицы. Отсутствие буферов у коммутирующих элементов компенсируется наличием буферов входных и выходных портов. Обычно разработчики используют один из трех методов буферизации: выходные буферы, входные буферы, комбинированные входные и выходные буферы.</a:t>
            </a:r>
          </a:p>
          <a:p>
            <a:pPr marL="0" indent="0">
              <a:buNone/>
            </a:pPr>
            <a:r>
              <a:rPr lang="ru-RU" sz="2000" dirty="0"/>
              <a:t>      Арбитр принимает решение о последовательности передачи пакетов из входных очередей на основе алгоритма диспетчеризации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F584E7-B2A9-4E69-A9B0-5FD12A51C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84" y="2796555"/>
            <a:ext cx="3429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75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B97C0F-D9E3-4CBB-A62D-28323F27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336" y="2242"/>
            <a:ext cx="9650835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Коммутаторы с разделяемой памятью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36A693-BE4C-4949-B747-9F22F9E2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96" y="820593"/>
            <a:ext cx="11510395" cy="4351338"/>
          </a:xfrm>
        </p:spPr>
        <p:txBody>
          <a:bodyPr>
            <a:normAutofit/>
          </a:bodyPr>
          <a:lstStyle/>
          <a:p>
            <a:r>
              <a:rPr lang="ru-RU" sz="1800" dirty="0"/>
              <a:t>Коммутаторы с разделяемой памятью имеют общий входной буфер для всех портов. В качестве общего буфера используется двухвходовая разделяемая память. Этот тип памяти позволяет одновременно помещать и делать выборку кадров при коммутации.</a:t>
            </a:r>
          </a:p>
          <a:p>
            <a:r>
              <a:rPr lang="ru-RU" sz="1800" dirty="0"/>
              <a:t>Входные блоки процессоров портов соединяются с переключаемым входом разделяемой памяти, а выходные блоки этих же процессоров соединяются с переключаемым выходом этой памяти. Входные блоки процессоров передают менеджеру портов запросы на запись данных в очередь того порта, который соответствует адресу назначения пакета. По мере заполнения очередей менеджер производит также поочередное подключение выхода разделяемой памяти к выходным блокам процессоров портов, и данные из очереди переписываются в выходной буфер процессора.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43F7C3-868B-47F9-B269-A68E3B864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" t="2025" b="-2025"/>
          <a:stretch/>
        </p:blipFill>
        <p:spPr>
          <a:xfrm>
            <a:off x="1273324" y="3429000"/>
            <a:ext cx="5345826" cy="33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1284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на тему: Коммутатор</vt:lpstr>
      <vt:lpstr>Что такое коммутатор?</vt:lpstr>
      <vt:lpstr>Слайд 3</vt:lpstr>
      <vt:lpstr>Режимы коммутации </vt:lpstr>
      <vt:lpstr>Техническая реализация и дополнительные функции коммутаторов </vt:lpstr>
      <vt:lpstr>Коммутаторы на основе коммутационной матрицы </vt:lpstr>
      <vt:lpstr>Коммутаторы на основе коммутационной матрицы с буферизацией </vt:lpstr>
      <vt:lpstr>Коммутаторы на основе коммутационной матрицы с арбитражем </vt:lpstr>
      <vt:lpstr>Коммутаторы с разделяемой памятью </vt:lpstr>
      <vt:lpstr>Коммутаторы с общей шиной </vt:lpstr>
      <vt:lpstr>Конструктивное исполнение коммутаторов </vt:lpstr>
      <vt:lpstr>Характеристики, влияющие на производительность коммутаторов </vt:lpstr>
      <vt:lpstr>Отличие от концентратора </vt:lpstr>
      <vt:lpstr>Отличие коммутатора от маршрутизатора </vt:lpstr>
      <vt:lpstr>Заключение 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avanesyan</cp:lastModifiedBy>
  <cp:revision>81</cp:revision>
  <dcterms:created xsi:type="dcterms:W3CDTF">2022-01-31T14:37:20Z</dcterms:created>
  <dcterms:modified xsi:type="dcterms:W3CDTF">2022-10-11T11:11:43Z</dcterms:modified>
</cp:coreProperties>
</file>