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sldIdLst>
    <p:sldId id="844" r:id="rId2"/>
    <p:sldId id="259" r:id="rId3"/>
    <p:sldId id="260" r:id="rId4"/>
    <p:sldId id="261" r:id="rId5"/>
    <p:sldId id="712" r:id="rId6"/>
    <p:sldId id="713" r:id="rId7"/>
    <p:sldId id="714" r:id="rId8"/>
    <p:sldId id="723" r:id="rId9"/>
    <p:sldId id="715" r:id="rId10"/>
    <p:sldId id="717" r:id="rId11"/>
    <p:sldId id="718" r:id="rId12"/>
    <p:sldId id="719" r:id="rId13"/>
    <p:sldId id="720" r:id="rId14"/>
    <p:sldId id="687" r:id="rId15"/>
    <p:sldId id="764" r:id="rId16"/>
    <p:sldId id="691" r:id="rId17"/>
    <p:sldId id="721" r:id="rId18"/>
    <p:sldId id="722" r:id="rId19"/>
    <p:sldId id="724" r:id="rId20"/>
    <p:sldId id="716" r:id="rId21"/>
    <p:sldId id="739" r:id="rId22"/>
    <p:sldId id="737" r:id="rId23"/>
    <p:sldId id="688" r:id="rId24"/>
    <p:sldId id="740" r:id="rId25"/>
    <p:sldId id="741" r:id="rId26"/>
    <p:sldId id="725" r:id="rId27"/>
    <p:sldId id="728" r:id="rId28"/>
    <p:sldId id="747" r:id="rId29"/>
    <p:sldId id="748" r:id="rId30"/>
    <p:sldId id="750" r:id="rId31"/>
    <p:sldId id="751" r:id="rId32"/>
    <p:sldId id="738" r:id="rId33"/>
    <p:sldId id="733" r:id="rId34"/>
    <p:sldId id="742" r:id="rId35"/>
    <p:sldId id="690" r:id="rId36"/>
    <p:sldId id="692" r:id="rId37"/>
    <p:sldId id="710" r:id="rId38"/>
    <p:sldId id="628" r:id="rId39"/>
    <p:sldId id="729" r:id="rId40"/>
    <p:sldId id="843" r:id="rId41"/>
    <p:sldId id="730" r:id="rId42"/>
    <p:sldId id="743" r:id="rId43"/>
    <p:sldId id="744" r:id="rId44"/>
    <p:sldId id="752" r:id="rId45"/>
    <p:sldId id="754" r:id="rId46"/>
    <p:sldId id="694" r:id="rId47"/>
    <p:sldId id="693" r:id="rId48"/>
    <p:sldId id="695" r:id="rId49"/>
    <p:sldId id="726" r:id="rId50"/>
    <p:sldId id="699" r:id="rId51"/>
    <p:sldId id="755" r:id="rId52"/>
    <p:sldId id="765" r:id="rId53"/>
    <p:sldId id="772" r:id="rId54"/>
    <p:sldId id="773" r:id="rId55"/>
    <p:sldId id="774" r:id="rId56"/>
    <p:sldId id="775" r:id="rId57"/>
    <p:sldId id="776" r:id="rId58"/>
    <p:sldId id="777" r:id="rId59"/>
    <p:sldId id="825" r:id="rId60"/>
    <p:sldId id="778" r:id="rId61"/>
    <p:sldId id="779" r:id="rId62"/>
    <p:sldId id="780" r:id="rId63"/>
    <p:sldId id="781" r:id="rId64"/>
    <p:sldId id="782" r:id="rId65"/>
    <p:sldId id="783" r:id="rId66"/>
    <p:sldId id="784" r:id="rId67"/>
    <p:sldId id="785" r:id="rId68"/>
    <p:sldId id="786" r:id="rId69"/>
    <p:sldId id="787" r:id="rId70"/>
    <p:sldId id="788" r:id="rId71"/>
    <p:sldId id="789" r:id="rId72"/>
    <p:sldId id="790" r:id="rId73"/>
    <p:sldId id="793" r:id="rId74"/>
    <p:sldId id="794" r:id="rId75"/>
    <p:sldId id="795" r:id="rId76"/>
    <p:sldId id="796" r:id="rId77"/>
    <p:sldId id="797" r:id="rId78"/>
    <p:sldId id="798" r:id="rId79"/>
    <p:sldId id="836" r:id="rId80"/>
    <p:sldId id="799" r:id="rId81"/>
    <p:sldId id="800" r:id="rId82"/>
    <p:sldId id="801" r:id="rId83"/>
    <p:sldId id="802" r:id="rId84"/>
    <p:sldId id="803" r:id="rId85"/>
    <p:sldId id="805" r:id="rId86"/>
    <p:sldId id="806" r:id="rId87"/>
    <p:sldId id="807" r:id="rId88"/>
    <p:sldId id="808" r:id="rId89"/>
    <p:sldId id="809" r:id="rId90"/>
    <p:sldId id="810" r:id="rId91"/>
    <p:sldId id="811" r:id="rId92"/>
    <p:sldId id="812" r:id="rId93"/>
    <p:sldId id="813" r:id="rId94"/>
    <p:sldId id="814" r:id="rId95"/>
    <p:sldId id="815" r:id="rId96"/>
    <p:sldId id="816" r:id="rId97"/>
    <p:sldId id="820" r:id="rId98"/>
    <p:sldId id="821" r:id="rId99"/>
    <p:sldId id="822" r:id="rId100"/>
    <p:sldId id="818" r:id="rId101"/>
    <p:sldId id="817" r:id="rId102"/>
    <p:sldId id="819" r:id="rId103"/>
    <p:sldId id="824" r:id="rId104"/>
    <p:sldId id="823" r:id="rId105"/>
    <p:sldId id="763" r:id="rId106"/>
    <p:sldId id="826" r:id="rId107"/>
    <p:sldId id="827" r:id="rId108"/>
    <p:sldId id="828" r:id="rId109"/>
    <p:sldId id="829" r:id="rId110"/>
    <p:sldId id="830" r:id="rId111"/>
    <p:sldId id="831" r:id="rId112"/>
    <p:sldId id="832" r:id="rId113"/>
    <p:sldId id="833" r:id="rId114"/>
    <p:sldId id="834" r:id="rId115"/>
    <p:sldId id="835" r:id="rId116"/>
    <p:sldId id="837" r:id="rId117"/>
    <p:sldId id="838" r:id="rId118"/>
    <p:sldId id="841" r:id="rId119"/>
    <p:sldId id="842" r:id="rId120"/>
    <p:sldId id="845" r:id="rId121"/>
    <p:sldId id="666" r:id="rId122"/>
    <p:sldId id="514" r:id="rId1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D2349"/>
    <a:srgbClr val="009900"/>
    <a:srgbClr val="99CCFF"/>
    <a:srgbClr val="336600"/>
    <a:srgbClr val="CCECFF"/>
    <a:srgbClr val="CC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8403" autoAdjust="0"/>
  </p:normalViewPr>
  <p:slideViewPr>
    <p:cSldViewPr>
      <p:cViewPr varScale="1">
        <p:scale>
          <a:sx n="111" d="100"/>
          <a:sy n="111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348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119.png"/><Relationship Id="rId4" Type="http://schemas.microsoft.com/office/2007/relationships/hdphoto" Target="../media/hdphoto16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8.wdp"/><Relationship Id="rId4" Type="http://schemas.openxmlformats.org/officeDocument/2006/relationships/image" Target="../media/image12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9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gif"/><Relationship Id="rId7" Type="http://schemas.microsoft.com/office/2007/relationships/hdphoto" Target="../media/hdphoto2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microsoft.com/office/2007/relationships/hdphoto" Target="../media/hdphoto20.wdp"/><Relationship Id="rId4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5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9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24.xml"/><Relationship Id="rId7" Type="http://schemas.openxmlformats.org/officeDocument/2006/relationships/slide" Target="slide34.xml"/><Relationship Id="rId12" Type="http://schemas.openxmlformats.org/officeDocument/2006/relationships/slide" Target="slide4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48.xml"/><Relationship Id="rId5" Type="http://schemas.openxmlformats.org/officeDocument/2006/relationships/slide" Target="slide30.xml"/><Relationship Id="rId10" Type="http://schemas.openxmlformats.org/officeDocument/2006/relationships/slide" Target="slide47.xml"/><Relationship Id="rId4" Type="http://schemas.openxmlformats.org/officeDocument/2006/relationships/slide" Target="slide28.xml"/><Relationship Id="rId9" Type="http://schemas.openxmlformats.org/officeDocument/2006/relationships/slide" Target="slide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4.png"/><Relationship Id="rId7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image" Target="../media/image5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45.xml"/><Relationship Id="rId18" Type="http://schemas.openxmlformats.org/officeDocument/2006/relationships/slide" Target="slide72.xml"/><Relationship Id="rId3" Type="http://schemas.openxmlformats.org/officeDocument/2006/relationships/image" Target="../media/image6.gif"/><Relationship Id="rId21" Type="http://schemas.openxmlformats.org/officeDocument/2006/relationships/slide" Target="slide116.xml"/><Relationship Id="rId7" Type="http://schemas.openxmlformats.org/officeDocument/2006/relationships/slide" Target="slide21.xml"/><Relationship Id="rId12" Type="http://schemas.openxmlformats.org/officeDocument/2006/relationships/slide" Target="slide42.xml"/><Relationship Id="rId17" Type="http://schemas.openxmlformats.org/officeDocument/2006/relationships/slide" Target="slide60.xml"/><Relationship Id="rId2" Type="http://schemas.openxmlformats.org/officeDocument/2006/relationships/notesSlide" Target="../notesSlides/notesSlide2.xml"/><Relationship Id="rId16" Type="http://schemas.openxmlformats.org/officeDocument/2006/relationships/slide" Target="slide51.xml"/><Relationship Id="rId20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34.xml"/><Relationship Id="rId5" Type="http://schemas.openxmlformats.org/officeDocument/2006/relationships/slide" Target="slide5.xml"/><Relationship Id="rId15" Type="http://schemas.openxmlformats.org/officeDocument/2006/relationships/slide" Target="slide48.xml"/><Relationship Id="rId23" Type="http://schemas.openxmlformats.org/officeDocument/2006/relationships/slide" Target="slide4.xml"/><Relationship Id="rId10" Type="http://schemas.openxmlformats.org/officeDocument/2006/relationships/slide" Target="slide32.xml"/><Relationship Id="rId19" Type="http://schemas.openxmlformats.org/officeDocument/2006/relationships/slide" Target="slide88.xml"/><Relationship Id="rId4" Type="http://schemas.openxmlformats.org/officeDocument/2006/relationships/slide" Target="slide3.xml"/><Relationship Id="rId9" Type="http://schemas.openxmlformats.org/officeDocument/2006/relationships/slide" Target="slide30.xml"/><Relationship Id="rId14" Type="http://schemas.openxmlformats.org/officeDocument/2006/relationships/slide" Target="slide47.xml"/><Relationship Id="rId22" Type="http://schemas.openxmlformats.org/officeDocument/2006/relationships/slide" Target="slide1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0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gif"/><Relationship Id="rId4" Type="http://schemas.openxmlformats.org/officeDocument/2006/relationships/slide" Target="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9.jpeg"/><Relationship Id="rId4" Type="http://schemas.microsoft.com/office/2007/relationships/hdphoto" Target="../media/hdphoto8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slide" Target="slide4.xml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slide" Target="slide4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slide" Target="slide4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96.png"/><Relationship Id="rId4" Type="http://schemas.microsoft.com/office/2007/relationships/hdphoto" Target="../media/hdphoto10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7.png"/><Relationship Id="rId7" Type="http://schemas.microsoft.com/office/2007/relationships/hdphoto" Target="../media/hdphoto13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microsoft.com/office/2007/relationships/hdphoto" Target="../media/hdphoto12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microsoft.com/office/2007/relationships/hdphoto" Target="../media/hdphoto15.wdp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7.png"/><Relationship Id="rId7" Type="http://schemas.openxmlformats.org/officeDocument/2006/relationships/image" Target="../media/image46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0.png"/><Relationship Id="rId7" Type="http://schemas.openxmlformats.org/officeDocument/2006/relationships/image" Target="../media/image4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39552" y="1771869"/>
            <a:ext cx="7920880" cy="9370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Основные понятия и законы химии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849486"/>
            <a:ext cx="878687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0125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9512" y="260648"/>
            <a:ext cx="8858312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Ничтожно малому размеру атома соответствует и ничтожно малая масса. Современные методы исследования позволяют определить её с большой точностью.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Оказалось, что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истинные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массы атомов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имеют значения от 1,67 • 10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–27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 4,27 • 10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–25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кг. Например: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(водорода) = 1,67 • 10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–24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 </a:t>
            </a: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(0,000 000 000 000 000 000 000 001 67 г).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D:\23.05.13-домашние документы\Виртуальные лекции 28.07.11\Химия\анимашки ... разное\scale_up_down_lg_nw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786322"/>
            <a:ext cx="1905000" cy="1905000"/>
          </a:xfrm>
          <a:prstGeom prst="rect">
            <a:avLst/>
          </a:prstGeom>
          <a:noFill/>
        </p:spPr>
      </p:pic>
      <p:pic>
        <p:nvPicPr>
          <p:cNvPr id="29699" name="Picture 3" descr="D:\23.05.13-домашние документы\Лаб. раб YES\Виртуальные лабораторные YES\Анимашки и картинки\Химия\Атомы и молекулы\Строение атомов\hydrogen_atom_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643446"/>
            <a:ext cx="1079303" cy="1200152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>
            <a:off x="3071802" y="5572140"/>
            <a:ext cx="500066" cy="3571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143504" y="5139714"/>
            <a:ext cx="220605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1,67 • 10</a:t>
            </a:r>
            <a:r>
              <a:rPr lang="ru-RU" sz="2600" b="1" baseline="30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–24</a:t>
            </a:r>
            <a:r>
              <a:rPr lang="ru-RU" sz="26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 </a:t>
            </a:r>
            <a:endParaRPr lang="ru-RU" sz="26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4786314" y="5429264"/>
            <a:ext cx="500066" cy="3571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643578"/>
            <a:ext cx="1905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28926" y="3214686"/>
            <a:ext cx="2881316" cy="258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2857488" y="6151267"/>
            <a:ext cx="28689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• 10</a:t>
            </a:r>
            <a:r>
              <a:rPr lang="ru-RU" sz="2600" b="1" baseline="30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72198" y="3643314"/>
            <a:ext cx="26736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• 10</a:t>
            </a:r>
            <a:r>
              <a:rPr lang="ru-RU" sz="2600" b="1" baseline="30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5715008" y="4071943"/>
            <a:ext cx="2785287" cy="15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4214810" y="4071942"/>
            <a:ext cx="2908476" cy="100013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3428994" y="5715018"/>
            <a:ext cx="714379" cy="5000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4143372" y="5500702"/>
            <a:ext cx="785818" cy="7143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85720" y="-24"/>
            <a:ext cx="864399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моль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любого вещества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содержит 6,02 • 10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молекул, атомов или других частиц. Например: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моль воды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содержит 6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моль железа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 содержит 6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е;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моль хлора 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содержит 6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то же время 1 моль хлора 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содержит 2 моль атомов хлора 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7675" algn="just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2 •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2 • 6 • 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= 12 • 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3357562"/>
            <a:ext cx="2476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22610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868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Величину 6,02 •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моль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постоянной Авогадро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(в честь итальянского учёного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XIX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в. А. Авогадро) и обозначают латинской буквой N с индексом А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6,02 •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моль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6,02 •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1/моль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D:\23.05.13-домашние документы\Виртуальные лекции 28.07.11\Химия\Основные законы\Газовые законы\Закон Авогадро\efcc5a7b3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00"/>
            <a:ext cx="2857500" cy="4000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0" y="6438654"/>
            <a:ext cx="3170035" cy="41934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Амедео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Авогадро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3" descr="D:\23.05.13-домашние документы\Лаб. раб YES\Виртуальные лабораторные YES\Анимашки и картинки\Химия\моль\Масса одного атома водоро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0430" y="2643182"/>
            <a:ext cx="4143403" cy="23536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928662" y="2143116"/>
            <a:ext cx="7358114" cy="50006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2999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90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Запомним: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молекул или атомов 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(Х)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содержащихся в определённом количестве вещества </a:t>
            </a:r>
            <a:r>
              <a:rPr lang="ru-RU" sz="2700" b="1" cap="small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ru-RU" sz="2700" b="1" cap="small" dirty="0" smtClean="0">
                <a:latin typeface="Arial" pitchFamily="34" charset="0"/>
                <a:cs typeface="Arial" pitchFamily="34" charset="0"/>
              </a:rPr>
              <a:t>(Х),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можно вычислить по формуле: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N(X) =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•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(Х)             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(1)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определим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молекул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содержащихся в воде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количеством вещества 0,5 моль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•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);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6,02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•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 моль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 • 10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4546" y="1428736"/>
            <a:ext cx="2643206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69698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5491" y="228600"/>
            <a:ext cx="8786874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9.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Определите, сколько атомов содержится в двух молях железа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90629017"/>
              </p:ext>
            </p:extLst>
          </p:nvPr>
        </p:nvGraphicFramePr>
        <p:xfrm>
          <a:off x="251520" y="1027280"/>
          <a:ext cx="8786874" cy="2734056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2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е)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=2 моль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9146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решения используем формулу (1):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N(Fe) = N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N(Fe)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6,02•10</a:t>
                      </a:r>
                      <a:r>
                        <a:rPr lang="ru-RU" sz="26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  <a:r>
                        <a:rPr lang="ru-RU" sz="26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–1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•</a:t>
                      </a: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1,2•10</a:t>
                      </a:r>
                      <a:r>
                        <a:rPr lang="ru-RU" sz="26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15491" y="1385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0082" y="3770815"/>
            <a:ext cx="61679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1,2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1944216" cy="23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88947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93689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10.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Относительная атомная масса серебра равна 108. Определите массу одного атома серебра в граммах.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1556792"/>
          <a:ext cx="8784976" cy="2240280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8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(Ag) = 108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Молекулярная масса атома серебра численно равна относительной атомной 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массе, т. е. 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8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800" b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108 г/моль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(Ag) = 1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51520" y="3861048"/>
            <a:ext cx="8712968" cy="168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 моль серебра содержит 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атомов, следовательно: </a:t>
            </a:r>
          </a:p>
          <a:p>
            <a:pPr algn="ctr">
              <a:lnSpc>
                <a:spcPct val="85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(атома) =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Ag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)/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=108/6,02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=1,79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</a:t>
            </a:r>
          </a:p>
          <a:p>
            <a:pPr indent="449263" algn="just">
              <a:lnSpc>
                <a:spcPct val="85000"/>
              </a:lnSpc>
              <a:spcAft>
                <a:spcPts val="0"/>
              </a:spcAft>
              <a:tabLst>
                <a:tab pos="810260" algn="l"/>
              </a:tabLst>
            </a:pPr>
            <a:endParaRPr lang="ru-RU" sz="1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(атома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Ag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= 1,79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4980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008" y="70290"/>
            <a:ext cx="903649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11.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Сколько молекул содержится в 6,8 г сероводорода? Вычислите массу одной молекулы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i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7504" y="1268760"/>
          <a:ext cx="8927976" cy="2304288"/>
        </p:xfrm>
        <a:graphic>
          <a:graphicData uri="http://schemas.openxmlformats.org/drawingml/2006/table">
            <a:tbl>
              <a:tblPr/>
              <a:tblGrid>
                <a:gridCol w="3222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5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6,8 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М(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 </a:t>
                      </a:r>
                      <a:r>
                        <a:rPr lang="ru-RU" sz="28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 </a:t>
                      </a:r>
                      <a:r>
                        <a:rPr lang="ru-RU" sz="2800" b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+ 32 =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 г /моль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1) Определяем количество вещества сероводорода в 6,8 г.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S) =m(H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S)/M(H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S) = 6,8/34 =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101725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(молекулы)=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79512" y="3501008"/>
            <a:ext cx="878497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Определяем число молекул в 0,2 моль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N(H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S) =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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(H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S) </a:t>
            </a:r>
            <a:r>
              <a:rPr lang="en-US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 0,2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 </a:t>
            </a:r>
          </a:p>
          <a:p>
            <a:pPr algn="ctr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 1,204 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молекул.</a:t>
            </a:r>
          </a:p>
          <a:p>
            <a:pPr algn="just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Определяем массу одной молекулы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(молекулы) =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)/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 34 /6,02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 5,65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</a:t>
            </a:r>
          </a:p>
          <a:p>
            <a:pPr algn="just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N(H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S) =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1,204 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молекул, </a:t>
            </a:r>
          </a:p>
          <a:p>
            <a:pPr marL="1519238" algn="just">
              <a:lnSpc>
                <a:spcPct val="90000"/>
              </a:lnSpc>
              <a:spcAft>
                <a:spcPts val="0"/>
              </a:spcAf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(молекулы) = 5,65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</a:t>
            </a:r>
            <a:endParaRPr lang="ru-RU" sz="2800" dirty="0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2140"/>
            <a:ext cx="1714479" cy="12858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06" y="68025"/>
            <a:ext cx="89297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12.</a:t>
            </a:r>
            <a:r>
              <a:rPr lang="ru-RU" sz="26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Вычислите массу 3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молекул воды.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57554" y="2373144"/>
            <a:ext cx="2371725" cy="76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71670" y="3194804"/>
            <a:ext cx="5064123" cy="81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14314" y="3912321"/>
            <a:ext cx="8858280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Вычисляем молярную массу воды:  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18 г/моль.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Определяем массу 50 моль воды по формуле (2):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М(Н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•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О);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18 г/моль • 50 моль = 900 г.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Ответ: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900 г .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7507513"/>
              </p:ext>
            </p:extLst>
          </p:nvPr>
        </p:nvGraphicFramePr>
        <p:xfrm>
          <a:off x="142844" y="1001664"/>
          <a:ext cx="8858312" cy="1347216"/>
        </p:xfrm>
        <a:graphic>
          <a:graphicData uri="http://schemas.openxmlformats.org/drawingml/2006/table">
            <a:tbl>
              <a:tblPr/>
              <a:tblGrid>
                <a:gridCol w="2714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3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 • 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Вычисляем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вещества, содержащее 3 • 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молекул воды: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6793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035443"/>
            <a:ext cx="8858312" cy="504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Суммарное число элементарных частиц, содержащихся в двадцати двух граммах изотопа бора с массовым числом одиннадцать: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1,927×10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б)  1,927×10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в)  10,811×10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г)  10,811×10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Абсолютная масса атома кальция (в граммах) равна: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б)  40×10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  г)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–25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Масса (в граммах) порции сульфата меди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в которой содержится 1,204×10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атомов кислорода: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8              б)  32           в)  64                 г)  128</a:t>
            </a:r>
            <a:r>
              <a:rPr lang="ru-RU" sz="2800" dirty="0" smtClean="0"/>
              <a:t> </a:t>
            </a:r>
          </a:p>
          <a:p>
            <a:pPr marL="360363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4064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36453"/>
            <a:ext cx="8786874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двухстах тринадцати граммах 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(сульфат натрия)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содержатся количества вещества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сульфата натрия, атомов натрия, атомов серы и атомов кислорода: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1,5; 3; 1,5; 6                   б) 2; 6; 1,5; 6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3; 1,5; 1,5; 3                   г) 3; 6; 1,5; 3</a:t>
            </a: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Известно, что один моль воды массой восемнадцать грамм содержит шесть целых две сотых умноженные на десять в двадцать третьей степени молекул. Количество молекул содержащихся в одной капле воды массой ноль целых шесть сотых грамм: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2×10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б)  1,8×10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 в)  18×10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г)  2×10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61600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980179"/>
            <a:ext cx="8858312" cy="1805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Суммарное число элементарных частиц, содержащихся в двадцати двух граммах изотопа бора с массовым числом одиннадцать:</a:t>
            </a:r>
          </a:p>
          <a:p>
            <a:pPr marL="360363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 1,927×10</a:t>
            </a:r>
            <a:r>
              <a:rPr lang="ru-RU" sz="2600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                 б)  1,927×10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в)  10,811×10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                г)  10,811×10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20" y="2857496"/>
          <a:ext cx="8643998" cy="1684020"/>
        </p:xfrm>
        <a:graphic>
          <a:graphicData uri="http://schemas.openxmlformats.org/drawingml/2006/table">
            <a:tbl>
              <a:tblPr/>
              <a:tblGrid>
                <a:gridCol w="2357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6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В) 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 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Из формулы 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+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определим </a:t>
                      </a:r>
                      <a:r>
                        <a:rPr lang="ru-RU" sz="26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нейтронов</a:t>
                      </a:r>
                      <a:r>
                        <a:rPr lang="ru-RU" sz="2600" b="1" u="none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ядре 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 = 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– Z = 11 – 5 = 6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</a:t>
                      </a:r>
                      <a:r>
                        <a:rPr lang="ru-RU" sz="2600" b="1" i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элементар-ных</a:t>
                      </a:r>
                      <a:r>
                        <a:rPr lang="ru-RU" sz="26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частиц)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928670"/>
            <a:ext cx="8786874" cy="1857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4643446"/>
            <a:ext cx="9001156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 атом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бора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содержит: </a:t>
            </a: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пять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протонов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(совпадает с порядковым номером)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пять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(совпадает с порядковым номером)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шесть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нейтронов,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 есть </a:t>
            </a:r>
            <a:r>
              <a:rPr lang="ru-RU" sz="26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шестнадцать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элементарных частиц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4008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78687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Пользоваться такими числами в повседневной практике неудобно. Поэтому вместо истинных значений масс атомов применяют относительные атомные массы.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 атомная масса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показывает, во сколько раз масса данного атома больше массы, принятой за эталон.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Относительную атомную массу обозначают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7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где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начальная буква английского слова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elative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что означает относительный: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844" y="1571612"/>
            <a:ext cx="8858312" cy="10715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643446"/>
            <a:ext cx="8715436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качестве такого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эталона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принята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1/12 массы атома углерода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786190"/>
            <a:ext cx="2357454" cy="78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289876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Следовательно,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 моль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бора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содержит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шестнадцать моль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элементарных частиц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Определим количество вещества изотопа бора: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 = 22/11 = 2 моль   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4. Определим количество вещества элементарных частиц: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(элементарных частиц) = 16 × (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 = 16 × 2 =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32 моль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5. Определим суммарное число элементарных частиц:</a:t>
            </a: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N(элементарных частиц)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элементарных частиц) × N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</a:t>
            </a: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32 моль × 6,02 ×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=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1,927 × 10</a:t>
            </a:r>
            <a:r>
              <a:rPr lang="ru-RU" sz="26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0549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356353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Абсолютная масса атома кальция (в граммах) равна: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 6,64×10</a:t>
            </a:r>
            <a:r>
              <a:rPr lang="ru-RU" sz="27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б)  40×10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  г)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–25</a:t>
            </a:r>
          </a:p>
          <a:p>
            <a:pPr marL="360363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2500306"/>
          <a:ext cx="8715435" cy="1645920"/>
        </p:xfrm>
        <a:graphic>
          <a:graphicData uri="http://schemas.openxmlformats.org/drawingml/2006/table">
            <a:tbl>
              <a:tblPr/>
              <a:tblGrid>
                <a:gridCol w="3357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578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 г/моль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А(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)/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40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/(6,02×10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6,64×10</a:t>
                      </a:r>
                      <a:r>
                        <a:rPr lang="ru-RU" sz="27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–23</a:t>
                      </a: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57166"/>
            <a:ext cx="8858312" cy="15716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04798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57520"/>
            <a:ext cx="8858312" cy="187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Масса (в граммах) порции сульфата меди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в которой содержится 1,204×10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атомов кислорода: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 8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б)  32           в)  64                 г)  128</a:t>
            </a:r>
            <a:r>
              <a:rPr lang="ru-RU" sz="2800" dirty="0" smtClean="0"/>
              <a:t> </a:t>
            </a:r>
          </a:p>
          <a:p>
            <a:pPr marL="360363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4" y="1714488"/>
          <a:ext cx="8786874" cy="2139696"/>
        </p:xfrm>
        <a:graphic>
          <a:graphicData uri="http://schemas.openxmlformats.org/drawingml/2006/table">
            <a:tbl>
              <a:tblPr/>
              <a:tblGrid>
                <a:gridCol w="3000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86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</a:t>
                      </a:r>
                      <a:r>
                        <a:rPr lang="ru-RU" sz="25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1,204×10</a:t>
                      </a:r>
                      <a:r>
                        <a:rPr lang="ru-RU" sz="25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атомов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Определим количество вещества атомов кислорода: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endParaRPr lang="ru-RU" sz="2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1,204×10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( 6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2×10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,2 моль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CuSO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297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868864"/>
            <a:ext cx="871543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Определим количество вещества сульфата меди: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(1/4) × 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(О) = (1/4)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× 0,2 = 0,05 моль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Определим массу (в граммах) порции сульфата меди: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m(CuSO</a:t>
            </a:r>
            <a:r>
              <a:rPr lang="en-US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×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(CuSO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0,05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(64 + 32 + 4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16) =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0,05 ×160 =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8 г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38"/>
            <a:ext cx="8858312" cy="1571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56894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92948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двухстах тринадцати граммах 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(сульфат натрия)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содержатся количества вещества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сульфата натрия, атомов натрия, атомов серы и атомов кислорода: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1,5; 3; 1,5; 6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б) 2; 6; 1,5; 6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3; 1,5; 1,5; 3                   г) 3; 6; 1,5; 3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85752"/>
            <a:ext cx="8786874" cy="2285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2837510"/>
          <a:ext cx="8858311" cy="2377440"/>
        </p:xfrm>
        <a:graphic>
          <a:graphicData uri="http://schemas.openxmlformats.org/drawingml/2006/table">
            <a:tbl>
              <a:tblPr/>
              <a:tblGrid>
                <a:gridCol w="3000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79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(Na</a:t>
                      </a:r>
                      <a:r>
                        <a:rPr lang="ru-RU" sz="26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6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213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Молярная масса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равна: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2A(Na) + A(S) + 4A(O)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×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 + 32 + 4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×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= </a:t>
                      </a:r>
                      <a:endParaRPr lang="ru-RU" sz="2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г/моль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en-US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(Na),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(O)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347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282" y="317046"/>
            <a:ext cx="8786874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Чтобы вычислить количество вещества сульфата натрия, нужно его массу разделить на молярную массу: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/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213/142 = 1,5 моль   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Исходя из того, что один моль сульфата натрия содержит два моль атомов натрия, один моль атомов серы и четыре моль атомов кислорода, определим количество вещества каждого химического элемента, входящего в состав 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(Na) = 2×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2×1,5 = 3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(S) = 1×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1×1,5 = 1,5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(O) = 4×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4×1,5 = 6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5317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-24"/>
            <a:ext cx="8786874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Известно, что один моль воды массой восемнадцать грамм содержит шесть целых две сотых умноженные на десять в двадцать третьей степени молекул. Количество молекул содержащихся в одной капле воды массой ноль целых шесть сотых грамм: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2×10</a:t>
            </a:r>
            <a:r>
              <a:rPr lang="ru-RU" sz="2600" b="1" u="sng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б)  1,8×10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 в)  18×10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г)  2×10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80541024"/>
              </p:ext>
            </p:extLst>
          </p:nvPr>
        </p:nvGraphicFramePr>
        <p:xfrm>
          <a:off x="214282" y="2500306"/>
          <a:ext cx="8786874" cy="3169920"/>
        </p:xfrm>
        <a:graphic>
          <a:graphicData uri="http://schemas.openxmlformats.org/drawingml/2006/table">
            <a:tbl>
              <a:tblPr/>
              <a:tblGrid>
                <a:gridCol w="3357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29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=1 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indent="45021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Определим количество молекул в одной капле воды, составив и решив следующую пропорцию: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18 г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=6,02×10</a:t>
                      </a:r>
                      <a:r>
                        <a:rPr lang="ru-RU" sz="2600" b="1" i="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0,06 г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317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143380"/>
            <a:ext cx="3071834" cy="8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5000636"/>
            <a:ext cx="4857784" cy="137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572132" y="6215082"/>
            <a:ext cx="2214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42844" y="0"/>
            <a:ext cx="8786874" cy="2500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7473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528" y="116632"/>
            <a:ext cx="8943695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Вопросы и задачи для подготовки к контрольной работе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528" y="1107415"/>
            <a:ext cx="881196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Дайте определение понятию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«количество вещества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(атом, молекула, химический элемент, атомная единица массы, относительная атомная масса элемента, относительная молекулярная масса, молярная масса, массовая доля вещества,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постоянная  Авогадро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Сформулируйте закон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«Постоянства состава вещества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(сохранения массы, периодический закон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Д. 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Менделеева, кратных отношений, объемных отношений, Авогадро, следствия из закона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Авогадро,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Бойля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Мариотта, Гей-Люссака, уравнение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Менделеева-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Клапейрона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4930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95" y="188640"/>
            <a:ext cx="8811960" cy="668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 startAt="3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Решите задачу с пояснениями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(железа, водорода)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гидроксиде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азота (водорода, кислорода)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нитрите аммония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равна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железа,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серы)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сульфате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азота)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азотной кислоте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отношения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между элементами в аммиаке 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Массовые отношения между элементами в азотной кислоте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и количество вещества оксида магния, образовавшегося при полном сгорании 24 г магния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082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95" y="284913"/>
            <a:ext cx="8811960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 startAt="3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Решите задачу с пояснениями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Вычислите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массу алюминия, который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вступил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реакцию с серой, если при этом образовалось 0,2 моль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сульфида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занимаю-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щего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28 л.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Определите, сколько атомов содержится в двух молях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железа.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3 •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молекул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Количество вещества (моль) порции оксида калия, содержащей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1,505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•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атомов калия,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Масса (в граммах) порции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ортофосфата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натрия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в которой содержится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1,201•10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…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897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95" y="291127"/>
            <a:ext cx="8811960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 startAt="3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Решите задачу с пояснениями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Масса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(в граммах) порции сульфата меди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в которой содержится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1,204•10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Абсолютная масса атома кальция (в граммах)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Сколько молекул содержится в 10 г оксида углерода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СО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фтора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занимающего 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27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азота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занимающего 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26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Вычислите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массу аммиака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занимаю-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щего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л.</a:t>
            </a:r>
          </a:p>
          <a:p>
            <a:pPr marL="623888" lvl="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объем 5 моль диоксида серы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1697498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4282" y="142852"/>
            <a:ext cx="871543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томная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диница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ассы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это 1/12 массы атома углерода.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15452"/>
            <a:ext cx="2786082" cy="5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Скругленный прямоугольник 23"/>
          <p:cNvSpPr/>
          <p:nvPr/>
        </p:nvSpPr>
        <p:spPr>
          <a:xfrm>
            <a:off x="3000364" y="1000108"/>
            <a:ext cx="2786082" cy="6429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928794" y="1785926"/>
            <a:ext cx="5214974" cy="7858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9" name="Picture 7" descr="D:\23.05.13-домашние документы\Лаб. раб YES\Виртуальные лабораторные YES\Анимашки и картинки\Химия\Атомы и молекулы\Строение атомов\atom_0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53000"/>
            <a:ext cx="2857500" cy="1905000"/>
          </a:xfrm>
          <a:prstGeom prst="rect">
            <a:avLst/>
          </a:prstGeom>
          <a:noFill/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42844" y="1754892"/>
            <a:ext cx="8786874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(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1,99 • 10</a:t>
            </a:r>
            <a:r>
              <a:rPr lang="ru-RU" sz="28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–23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):12 =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1,66 • 10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–24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 = 1,66 • 10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–27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кг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соответствии с этим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относительную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атомную массу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атома элемента 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можно определить сравнением истинной массы атома с массой одной атомной единицы массы (1а.е.м.), т. е. вычислить по формуле: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=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: 1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86496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20688"/>
            <a:ext cx="8858312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http://www.medinfo.ru/mednews/10171.html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bing.com/images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http://school.xvatit.com/index.php?title=%D0%93%D0%B0%D0%B7%D0%BE%D0%B2%D1%8B%D0%B5_%D0%B7%D0%B0%D0%BA%D0%BE%D0%BD%D1%8B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http://mysopromat.ru/uchebnye_kursy/istoriya_soprotivleniya_materialov/biografii/mariott_edme/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Химия: учебник для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(11)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класса общеобразовательных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учреждений Углублённый уровень / И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И. </a:t>
            </a: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2014.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440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с.: ил. – (ФГОС. Инновационная школа). 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978-5-00007-544-9.</a:t>
            </a:r>
            <a:endParaRPr lang="ru-RU" sz="27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http://newton-yar.ru/catalog/17/4052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2563522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40" y="404664"/>
            <a:ext cx="3678737" cy="65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40688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3571876"/>
            <a:ext cx="84296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примеров следует, что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относительная атомная масса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численно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равна атомной единице массы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относительная атомная масса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16 раз превышает атомную единицу массы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атомная масса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 имеет единиц измерения, т. е. это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безразмерная величина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6255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496" y="3878"/>
            <a:ext cx="8858312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 молекулярная масса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en-US" sz="27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величина, равная отношению средней массы  молекулы вещества к 1/12 массы углерода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</a:t>
            </a:r>
            <a:r>
              <a:rPr lang="en-US" sz="27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 М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безразмерные величины.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Например:   М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 +32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 + 16 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 = 98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Количество вещества</a:t>
            </a:r>
            <a:r>
              <a:rPr lang="ru-RU" sz="2700" b="1" dirty="0" smtClean="0"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это число структурных единиц (атомов, молекул, ионов, электронов и др.), образующих это вещество.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Единицей измерения количества вещества является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или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читается «ню»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количество вещества, содержащее столько молекул, атомов, ионов, электронов и других структурных единиц, сколько содержится атомов в 12 г изотопа углерода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Молярная масса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величина, равная отношению массы вещества к количеству вещества, выражается в кг/моль или г /моль</a:t>
            </a:r>
            <a:r>
              <a:rPr lang="ru-RU" sz="2700" b="1" cap="all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74315"/>
            <a:ext cx="7437437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uchmarket.ru - наглядные пособия: Таблицы по химии &quot;Начала химии&quot; (16 шт., 60*90 см, ламинированные)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107" t="10000" r="2140" b="60000"/>
          <a:stretch>
            <a:fillRect/>
          </a:stretch>
        </p:blipFill>
        <p:spPr bwMode="auto">
          <a:xfrm>
            <a:off x="179512" y="188640"/>
            <a:ext cx="6572296" cy="29090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7500" t="52739" r="17499" b="26824"/>
          <a:stretch>
            <a:fillRect/>
          </a:stretch>
        </p:blipFill>
        <p:spPr bwMode="auto">
          <a:xfrm>
            <a:off x="179512" y="3231786"/>
            <a:ext cx="6188318" cy="23574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284984"/>
            <a:ext cx="254309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28596" y="1643050"/>
            <a:ext cx="4143404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мельчайшие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химичес-ки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неделимые частицы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Молекула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мельчайшая частица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обладающая химическими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свойства-ми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данного вещества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состоящая из атомов, соединённых между собой химическими связями.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1357298"/>
            <a:ext cx="4143404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 атомная масса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показывает, во сколько раз масса данного атома больше массы, принятой за эталон.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361950" algn="just">
              <a:lnSpc>
                <a:spcPct val="85000"/>
              </a:lnSpc>
            </a:pPr>
            <a:endParaRPr lang="ru-RU" sz="26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429000"/>
            <a:ext cx="2000264" cy="67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4221088"/>
            <a:ext cx="3779912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качестве такого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эталона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принята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1/12 массы атома углерода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0604" y="1628800"/>
            <a:ext cx="3927380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Истинные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массы атомов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имеют значения от 1,67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–27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до 4,27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кг. </a:t>
            </a:r>
          </a:p>
          <a:p>
            <a:pPr indent="361950" algn="just">
              <a:lnSpc>
                <a:spcPct val="85000"/>
              </a:lnSpc>
            </a:pPr>
            <a:endParaRPr lang="ru-RU" sz="2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4876" y="1627094"/>
            <a:ext cx="388957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Атомная единица массы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это 1/12 массы атома углерода.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95536" y="1571612"/>
            <a:ext cx="424790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 атомов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харак-теризующихся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опреде-лённой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совокупностью свойств, называют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химическим элементом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Химический элемент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понятие абстрактное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материальная,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конкретная частица элемента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присущими ему параметрами: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раз-мером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массой.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1194074"/>
            <a:ext cx="3929058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Количество вещества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это число структурных единиц (атомов, молекул, ионов, электронов и др.), образующих это вещество.</a:t>
            </a: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 читается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ню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количество вещества, содержащее столько молекул,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ато-мов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ионов, электронов и других структурных единиц, сколько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содер-жится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в 12 г изотопа углерода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r>
              <a:rPr lang="ru-RU" sz="24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дисциплинам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«Естествознание»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71406" y="571480"/>
          <a:ext cx="9001156" cy="604113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91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Название закона</a:t>
                      </a:r>
                      <a:endParaRPr lang="ru-RU" sz="23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Открыл закон…</a:t>
                      </a:r>
                      <a:endParaRPr lang="ru-RU" sz="23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2" action="ppaction://hlinksldjump"/>
                        </a:rPr>
                        <a:t>Сохранения массы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Михаил Васильевич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Ломоносов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 1748 г., </a:t>
                      </a:r>
                      <a:r>
                        <a:rPr lang="ru-RU" sz="2300" b="1" dirty="0" err="1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Антуан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Лоран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Лавуазье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 1789 г.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3" action="ppaction://hlinksldjump"/>
                        </a:rPr>
                        <a:t>Постоянства состава вещества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Жозеф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Пруст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в 1799 г.,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Клод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Бертолле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 1808 г., 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4" action="ppaction://hlinksldjump"/>
                        </a:rPr>
                        <a:t>Кратных отношений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Джон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Дальтон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 1804 г.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5" action="ppaction://hlinksldjump"/>
                        </a:rPr>
                        <a:t>Периодический закон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Д. И.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Менделеев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в 1869 г.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  <a:hlinkClick r:id="rId6" action="ppaction://hlinksldjump"/>
                        </a:rPr>
                        <a:t>Газовые законы</a:t>
                      </a:r>
                      <a:endParaRPr lang="ru-RU" sz="23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7" action="ppaction://hlinksldjump"/>
                        </a:rPr>
                        <a:t>Авогадро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Амедео</a:t>
                      </a:r>
                      <a:r>
                        <a:rPr lang="ru-RU" sz="23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Авогадро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в 1811 г., </a:t>
                      </a: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Станислао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err="1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Канниццаро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в 1858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8" action="ppaction://hlinksldjump"/>
                        </a:rPr>
                        <a:t>Объемных отношений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Жозеф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Гей-Люссак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1808 г.</a:t>
                      </a:r>
                      <a:endParaRPr lang="ru-RU" sz="23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9" action="ppaction://hlinksldjump"/>
                        </a:rPr>
                        <a:t>Бойля – Мариотта 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ln w="11430"/>
                          <a:effectLst/>
                          <a:latin typeface="Arial" pitchFamily="34" charset="0"/>
                          <a:cs typeface="Arial" pitchFamily="34" charset="0"/>
                        </a:rPr>
                        <a:t>Роберт</a:t>
                      </a:r>
                      <a:r>
                        <a:rPr lang="ru-RU" sz="2300" b="1" dirty="0" smtClean="0">
                          <a:ln w="11430"/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Бойль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1662 г., </a:t>
                      </a:r>
                      <a:r>
                        <a:rPr lang="ru-RU" sz="2300" b="1" dirty="0" err="1" smtClean="0">
                          <a:ln w="11430"/>
                          <a:effectLst/>
                          <a:latin typeface="Arial" pitchFamily="34" charset="0"/>
                          <a:cs typeface="Arial" pitchFamily="34" charset="0"/>
                        </a:rPr>
                        <a:t>Эдм</a:t>
                      </a:r>
                      <a:r>
                        <a:rPr lang="ru-RU" sz="2300" b="1" dirty="0" smtClean="0">
                          <a:ln w="11430"/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Мариотт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1667 г. </a:t>
                      </a:r>
                      <a:endParaRPr lang="ru-RU" sz="23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0" action="ppaction://hlinksldjump"/>
                        </a:rPr>
                        <a:t>Гей-Люссака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Жозеф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Гей-Люссак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1802 г.</a:t>
                      </a:r>
                      <a:endParaRPr lang="ru-RU" sz="23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action="ppaction://hlinksldjump"/>
                        </a:rPr>
                        <a:t>Уравнение </a:t>
                      </a:r>
                      <a:r>
                        <a:rPr lang="ru-RU" sz="25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action="ppaction://hlinksldjump"/>
                        </a:rPr>
                        <a:t>Менделеева-Клапейрона</a:t>
                      </a:r>
                      <a:endParaRPr lang="ru-RU" sz="25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Менделеев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300" b="1" dirty="0" err="1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Клапейрон</a:t>
                      </a:r>
                      <a:endParaRPr lang="ru-RU" sz="23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27472" y="58719"/>
            <a:ext cx="7362914" cy="584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9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Основные законы химии</a:t>
            </a:r>
            <a:endParaRPr lang="ru-RU" sz="39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844" y="1071546"/>
            <a:ext cx="8858312" cy="286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сохранения массы </a:t>
            </a:r>
            <a:r>
              <a:rPr lang="ru-RU" sz="26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закон </a:t>
            </a:r>
            <a:r>
              <a:rPr lang="ru-RU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физики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согласно которому масса физической системы сохраняется при всех природных и искусственных процессах.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сохранения массы </a:t>
            </a:r>
            <a:r>
              <a:rPr lang="ru-RU" sz="27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закон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химии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согласно которому масса веществ, вступивших в химическую реакцию равна массе веществ, образовавшихся в результате реакции.</a:t>
            </a:r>
            <a:endParaRPr lang="ru-RU" sz="2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5852" y="71414"/>
            <a:ext cx="700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сохранения массы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(Ломоносова-Лавуазье)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Picture 2" descr="D:\23.05.13-домашние документы\Виртуальные лекции 28.07.11\Химия\Основные законы\Ломоносо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3714752"/>
            <a:ext cx="1884062" cy="2571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948371" y="4429132"/>
            <a:ext cx="3123959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Васильевич Ломоносов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4612" y="5715016"/>
            <a:ext cx="3828484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Антуан</a:t>
            </a: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Лоран Лавуазье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500298" y="6072206"/>
            <a:ext cx="3857652" cy="1588"/>
          </a:xfrm>
          <a:prstGeom prst="straightConnector1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643174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0562" y="5072074"/>
            <a:ext cx="2571768" cy="158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23.05.13-домашние документы\Виртуальные лекции 2015\Химия\Основные законы\Сохранения массы\Antoine-Lavoisier-9(3)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95536" y="4033859"/>
            <a:ext cx="2442883" cy="246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292948"/>
            <a:ext cx="878687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Более привычная формулировка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закона сохранения массы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Ломоносова-Лавуазье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масса веществ, вступивших в реакцию, равна массе веществ, полученных в результате реакции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основе данного закона производят расстановку коэффициентов в уравнениях, расчеты по уравнениям масс и зарядов.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0" name="Picture 2" descr="D:\23.05.13-домашние документы\Виртуальные лекции 2015\Химия\Основные законы\Сохранения массы\ZSM.gif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928794" y="3312060"/>
            <a:ext cx="4572032" cy="32852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2337" name="Picture 1" descr="D:\23.05.13-домашние документы\Виртуальные лекции 2015\Химия\Основные законы\Сохранения массы\0005-005-Vopros-4-Kakoj-vyvod-sdelal-M.-V.-Lomonosov-posle-provedenija-po.jpg"/>
          <p:cNvPicPr>
            <a:picLocks noChangeAspect="1" noChangeArrowheads="1"/>
          </p:cNvPicPr>
          <p:nvPr/>
        </p:nvPicPr>
        <p:blipFill>
          <a:blip r:embed="rId4" cstate="print"/>
          <a:srcRect l="2404" t="1340" r="11057" b="10860"/>
          <a:stretch>
            <a:fillRect/>
          </a:stretch>
        </p:blipFill>
        <p:spPr bwMode="auto">
          <a:xfrm>
            <a:off x="1785918" y="142851"/>
            <a:ext cx="4714908" cy="6522289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71414"/>
            <a:ext cx="885831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постоянства состава вещества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(Пруста – Бертолле)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1071546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Каждое химически чистое вещество имеет постоянный качественный и количественный состав независимо от способа его получения.</a:t>
            </a:r>
          </a:p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Закон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применим 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соединениям с ковалентными связями (большинство органических соединений, неорганические кислоты, газы и т. д.)</a:t>
            </a: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429000"/>
            <a:ext cx="1982769" cy="2428892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4286248" y="5857892"/>
            <a:ext cx="2981009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Жозеф Луи Пруст</a:t>
            </a:r>
            <a:endParaRPr lang="ru-RU" sz="2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:\23.05.13-домашние документы\Колледж Строитель\Естествознание\основные законы\основные законы-19.02.16\Клод Луи Бертол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86190"/>
            <a:ext cx="2162175" cy="240982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6286520"/>
            <a:ext cx="32749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Клод Луи Бертолле</a:t>
            </a:r>
            <a:endParaRPr lang="ru-RU" sz="2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6357958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4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D:\23.05.13-домашние документы\Виртуальные лекции 28.07.11\Химия\кальц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643182"/>
            <a:ext cx="1857388" cy="121891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786058"/>
            <a:ext cx="1305840" cy="107157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071670" y="2000240"/>
            <a:ext cx="316304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2Ca + O</a:t>
            </a:r>
            <a:r>
              <a:rPr lang="en-US" sz="28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2CaO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7554" y="5500702"/>
            <a:ext cx="415049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CaCO</a:t>
            </a:r>
            <a:r>
              <a:rPr lang="en-US" sz="28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baseline="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CO</a:t>
            </a:r>
            <a:r>
              <a:rPr lang="en-US" sz="28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</a:t>
            </a:r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000504"/>
            <a:ext cx="4535898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286256"/>
            <a:ext cx="142876" cy="500066"/>
          </a:xfrm>
          <a:prstGeom prst="rect">
            <a:avLst/>
          </a:prstGeom>
          <a:noFill/>
        </p:spPr>
      </p:pic>
      <p:pic>
        <p:nvPicPr>
          <p:cNvPr id="46088" name="Picture 8" descr="D:\23.05.13-домашние документы\Виртуальные лекции 28.07.11\Химия\кальций\Calcium-oxide-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143116"/>
            <a:ext cx="1272268" cy="1209664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2" name="Прямая со стрелкой 21"/>
          <p:cNvCxnSpPr/>
          <p:nvPr/>
        </p:nvCxnSpPr>
        <p:spPr>
          <a:xfrm>
            <a:off x="5286380" y="2357430"/>
            <a:ext cx="1428760" cy="21590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929190" y="2500306"/>
            <a:ext cx="428628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 flipH="1" flipV="1">
            <a:off x="6069807" y="3288515"/>
            <a:ext cx="862038" cy="71438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42844" y="30001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Например: Оксид кальция можно получить двумя способами: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2Ca + 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2CaO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б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CaCO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CO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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256"/>
            <a:ext cx="214314" cy="500066"/>
          </a:xfrm>
          <a:prstGeom prst="rect">
            <a:avLst/>
          </a:prstGeom>
          <a:noFill/>
        </p:spPr>
      </p:pic>
      <p:sp>
        <p:nvSpPr>
          <p:cNvPr id="34" name="Стрелка вправо 33"/>
          <p:cNvSpPr/>
          <p:nvPr/>
        </p:nvSpPr>
        <p:spPr>
          <a:xfrm>
            <a:off x="5000628" y="4214818"/>
            <a:ext cx="714380" cy="1428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1414"/>
            <a:ext cx="8572560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настоящее время наряду с соединениями постоянного состава известны соединения переменного состава. Они встречаются среди веществ, имеющих кристаллическую структуру: оксиды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гидриды (ЭН и ЭН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сульфиды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600" b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нитриды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карбиды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600" b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силициды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Si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 и др. Состав данных соединений зависит от условий их получения. Например, оксид ванадия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в зависимости от условий получения имеет состав от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VO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0,9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до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VO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1,3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Современная формулировка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закона </a:t>
            </a:r>
            <a:r>
              <a:rPr lang="ru-RU" sz="26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постоянст-ва</a:t>
            </a: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состава вещества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состав соединений молекулярной структуры (то есть состоящих из молекул) является постоянным независимо от способа получения; состав соединений с немолекулярной структурой (с атомной, ионной, металлической решеткой) не является постоянным и зависит от условий получения.</a:t>
            </a:r>
            <a:endParaRPr lang="en-US" sz="26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74"/>
            <a:ext cx="4071966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сохранения массы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Ломоносова-Лавуазье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 масса веществ, вступивших в реакцию, равна массе веществ, полученных в результате реакции.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285860"/>
            <a:ext cx="4000496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постоянства состава вещества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состав соединений молекулярной структуры (то есть состоящих из молекул) является постоянным независимо от способа получения; состав соединений с немолекулярной структурой (с атомной, ионной, металлической решеткой) не является постоянным и зависит от условий получения</a:t>
            </a:r>
            <a:endParaRPr lang="ru-RU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5715016"/>
            <a:ext cx="2523127" cy="7725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Джон Дальтон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(1766-1844)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3" name="Picture 3" descr="D:\23.05.13-домашние документы\Виртуальные лекции 2015\Химия\Основные законы\Дальтон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500438"/>
            <a:ext cx="1733550" cy="2152650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14282" y="1142984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кратных отношений</a:t>
            </a:r>
            <a:r>
              <a:rPr lang="ru-RU" sz="27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 если один и тот же элемент образует несколько соединений с другим элементом, то на одну и ту же массовую часть первого элемента будут приходиться такие массовые части второго, которые относятся друг к другу как небольшие целые числа.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728" y="82934"/>
            <a:ext cx="6357982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кратных отношений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(Дальтона)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1142984"/>
          <a:ext cx="8786874" cy="321183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64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44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644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Закись азота </a:t>
                      </a:r>
                      <a:r>
                        <a:rPr lang="ru-RU" sz="2300" b="1" u="non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300" b="1" u="none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300" b="1" u="non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Окись </a:t>
                      </a: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азота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Азотистый ангидрид 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Двуокись </a:t>
                      </a: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азота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Азотный ангидрид 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Состав, % 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63,7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46,7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36,8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30,4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25,9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36,3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53,3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63,2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69,6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74,1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Частное O/N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0,57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1,14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1,71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2,28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2,85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4282" y="142852"/>
            <a:ext cx="8786874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Состав оксидов азота (в процентах по массе) выражается следующими числами: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4572008"/>
            <a:ext cx="8715436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Разделив числа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нижней строки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0,57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видим, что они относятся как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1:2:3:4:5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09527"/>
            <a:ext cx="878687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 химических элементов, а также формы и свойства соединений элементов находятся в периодической зависимости от величины заряда атомных ядер.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46" name="Picture 2" descr="D:\23.05.13-домашние документы\Виртуальные лекции 2015\Химия\Основные законы\Закон Менделеева\2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285992"/>
            <a:ext cx="3305175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4147" name="Picture 3" descr="D:\23.05.13-домашние документы\Виртуальные лекции 2015\Химия\Основные законы\Закон Менделеева\2950379b451bb7c58b11cb9885964497.png"/>
          <p:cNvPicPr>
            <a:picLocks noChangeAspect="1" noChangeArrowheads="1"/>
          </p:cNvPicPr>
          <p:nvPr/>
        </p:nvPicPr>
        <p:blipFill>
          <a:blip r:embed="rId5" cstate="print"/>
          <a:srcRect l="1461" b="41666"/>
          <a:stretch>
            <a:fillRect/>
          </a:stretch>
        </p:blipFill>
        <p:spPr bwMode="auto">
          <a:xfrm>
            <a:off x="357158" y="2214554"/>
            <a:ext cx="4817204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6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142852"/>
            <a:ext cx="8786874" cy="47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9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Периодический закон Д. И. Менделеева</a:t>
            </a:r>
            <a:endParaRPr lang="ru-RU" sz="29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1643050"/>
            <a:ext cx="407196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Периодический закон Д.И. Менделеева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свойства химических элементов, а также формы и свойства соединений элементов находятся в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периоди-ческой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зависимости от величины заряда атомных ядер.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714488"/>
            <a:ext cx="4000528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кратных отношений</a:t>
            </a:r>
            <a:r>
              <a:rPr lang="ru-RU" sz="24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 если один и тот же элемент образует несколько соединений с другим элементом, то на одну и ту же массовую часть первого элемента будут приходиться такие массовые части второго, которые относятся друг к другу как небольшие целые числа.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2643182"/>
            <a:ext cx="6748963" cy="80451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CC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Газовые законы</a:t>
            </a:r>
            <a:endParaRPr lang="ru-RU" sz="5400" b="1" dirty="0">
              <a:ln w="11430">
                <a:solidFill>
                  <a:sysClr val="windowText" lastClr="000000"/>
                </a:solidFill>
              </a:ln>
              <a:solidFill>
                <a:srgbClr val="99CC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122" name="Picture 2" descr="D:\23.05.13-домашние документы\Виртуальные лекции 2015\Химия\Основные законы\Газовые законы\Относительная-плотность-газов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4500570"/>
            <a:ext cx="2857500" cy="21336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124" name="Picture 4" descr="D:\23.05.13-домашние документы\Виртуальные лекции 2015\Химия\Основные законы\Газовые законы\газы ... анимашки\gas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42852"/>
            <a:ext cx="1905000" cy="1266825"/>
          </a:xfrm>
          <a:prstGeom prst="rect">
            <a:avLst/>
          </a:prstGeom>
          <a:noFill/>
        </p:spPr>
      </p:pic>
      <p:pic>
        <p:nvPicPr>
          <p:cNvPr id="5128" name="Picture 8" descr="D:\23.05.13-домашние документы\Виртуальные лекции 2015\Химия\Основные законы\закон Дальтона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2844" y="71414"/>
            <a:ext cx="2198147" cy="24288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6" descr="D:\23.05.13-домашние документы\Лаб. раб YES\Виртуальные лабораторные YES\Анимашки и картинки\Химия\моль\один моль разных газов занимает....jpg"/>
          <p:cNvPicPr>
            <a:picLocks noChangeAspect="1" noChangeArrowheads="1"/>
          </p:cNvPicPr>
          <p:nvPr/>
        </p:nvPicPr>
        <p:blipFill>
          <a:blip r:embed="rId7" cstate="print"/>
          <a:srcRect l="6000" t="6000" r="1000" b="2000"/>
          <a:stretch>
            <a:fillRect/>
          </a:stretch>
        </p:blipFill>
        <p:spPr bwMode="auto">
          <a:xfrm>
            <a:off x="4500562" y="3500438"/>
            <a:ext cx="2214578" cy="328614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3501008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8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9154" name="Picture 2" descr="D:\23.05.13-домашние документы\Виртуальные лекции 2015\Химия\Основные законы\Газовые законы\Объединенный газовый закон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7290" y="357166"/>
            <a:ext cx="5262580" cy="5589223"/>
          </a:xfrm>
          <a:prstGeom prst="rect">
            <a:avLst/>
          </a:prstGeom>
          <a:noFill/>
          <a:ln w="38100">
            <a:solidFill>
              <a:srgbClr val="99CC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7224" y="6072206"/>
            <a:ext cx="62488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 smtClean="0">
                <a:solidFill>
                  <a:srgbClr val="0000FF"/>
                </a:solidFill>
                <a:latin typeface="Arial Black" pitchFamily="34" charset="0"/>
              </a:rPr>
              <a:t>Объединенный газовый закон</a:t>
            </a:r>
            <a:endParaRPr lang="ru-RU" sz="27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47667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m</a:t>
            </a:r>
            <a:endParaRPr lang="ru-RU" sz="2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 Авогадро (1811 г.), С. </a:t>
            </a:r>
            <a:r>
              <a:rPr lang="ru-RU" sz="31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Канниццаро</a:t>
            </a: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(1858 г.)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223683"/>
            <a:ext cx="8715436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в равных объемах различных газов при одинаковых условиях содержится одинаковое число молекул.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5500702"/>
            <a:ext cx="2997103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Амедео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Авогадро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29322" y="5072074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Станислао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Канниццаро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0" name="Picture 10" descr="Биографии великих хим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643182"/>
            <a:ext cx="1693781" cy="2366951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42844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D:\23.05.13-домашние документы\Виртуальные лекции 2015\Химия\Основные законы\Газовые законы\Закон Авогадро\avogadro-491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10"/>
            <a:ext cx="2247900" cy="2381250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5773" t="13850" r="4499" b="64300"/>
          <a:stretch>
            <a:fillRect/>
          </a:stretch>
        </p:blipFill>
        <p:spPr bwMode="auto">
          <a:xfrm>
            <a:off x="183097" y="3571876"/>
            <a:ext cx="8603745" cy="29289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2844" y="285728"/>
            <a:ext cx="8858312" cy="29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закона  Авогадро следует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а) одинаковое число молекул разных газов при одинаковых условиях занимают один и тот же объем;</a:t>
            </a:r>
            <a:endParaRPr kumimoji="0" lang="ru-RU" sz="2700" b="1" u="none" strike="noStrike" cap="none" normalizeH="0" baseline="0" dirty="0" smtClean="0">
              <a:ln>
                <a:noFill/>
              </a:ln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б) один  моль любого газа (молярный объем </a:t>
            </a:r>
            <a:r>
              <a:rPr kumimoji="0" lang="en-US" sz="2700" b="1" u="none" strike="noStrike" cap="none" normalizeH="0" baseline="0" dirty="0" err="1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kumimoji="0" lang="en-US" sz="2700" b="1" u="none" strike="noStrike" cap="none" normalizeH="0" baseline="-30000" dirty="0" err="1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при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ормальных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словиях (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у.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составляет 22,4 л/моль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 у.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Т</a:t>
            </a:r>
            <a:r>
              <a:rPr kumimoji="0" lang="ru-RU" sz="2700" b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273 К, </a:t>
            </a:r>
            <a:r>
              <a:rPr kumimoji="0" lang="ru-RU" sz="27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2700" b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2700" b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101,3 кПа.</a:t>
            </a:r>
            <a:endParaRPr kumimoji="0" lang="ru-RU" sz="27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8244" name="Picture 4" descr="D:\23.05.13-домашние документы\Виртуальные лекции 2015\Химия\Основные законы\Газовые законы\Закон Авогадро\Avogadro_experimen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000372"/>
            <a:ext cx="3881428" cy="2766400"/>
          </a:xfrm>
          <a:prstGeom prst="round2Diag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85786" y="5673974"/>
            <a:ext cx="6000760" cy="1112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Амедео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Авогадро 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(1776 – 1856), профессор физики в Турине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406" y="272822"/>
            <a:ext cx="900115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Зная массу одного атома углерода (1,993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–26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кг), можно вычислить число атомов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0,012 кг углерода: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0,012/(1,993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–26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6,02 </a:t>
            </a:r>
            <a:r>
              <a:rPr lang="ru-RU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моль </a:t>
            </a:r>
            <a:r>
              <a:rPr lang="ru-RU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Это число называется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постоянной  Авогадро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Оно показывает число структурных единиц в моле любого вещества.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chmarket.ru - наглядные пособия: Таблицы по химии &quot;Начала химии&quot; (16 шт., 60*90 см, ламинированные)"/>
          <p:cNvPicPr>
            <a:picLocks noChangeAspect="1" noChangeArrowheads="1"/>
          </p:cNvPicPr>
          <p:nvPr/>
        </p:nvPicPr>
        <p:blipFill>
          <a:blip r:embed="rId2" cstate="print"/>
          <a:srcRect l="1553" t="8889" r="587" b="4444"/>
          <a:stretch>
            <a:fillRect/>
          </a:stretch>
        </p:blipFill>
        <p:spPr bwMode="auto">
          <a:xfrm>
            <a:off x="1005614" y="71414"/>
            <a:ext cx="5423774" cy="67151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Количество вещества. Полные уроки - Гипермаркет знаний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517" t="6593" b="2198"/>
          <a:stretch>
            <a:fillRect/>
          </a:stretch>
        </p:blipFill>
        <p:spPr bwMode="auto">
          <a:xfrm>
            <a:off x="142844" y="71414"/>
            <a:ext cx="5143536" cy="65746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8742" t="52739" r="20450" b="26824"/>
          <a:stretch>
            <a:fillRect/>
          </a:stretch>
        </p:blipFill>
        <p:spPr bwMode="auto">
          <a:xfrm>
            <a:off x="5000628" y="357166"/>
            <a:ext cx="4071934" cy="16430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000" t="75107" r="4499" b="5579"/>
          <a:stretch>
            <a:fillRect/>
          </a:stretch>
        </p:blipFill>
        <p:spPr bwMode="auto">
          <a:xfrm>
            <a:off x="4143373" y="3673393"/>
            <a:ext cx="4881596" cy="1541557"/>
          </a:xfrm>
          <a:prstGeom prst="rect">
            <a:avLst/>
          </a:prstGeom>
          <a:noFill/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9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4365104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143108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1540578"/>
            <a:ext cx="3601540" cy="354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в равных объемах различных газов при одинаковых условиях содержится одинаковое число молекул.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 у.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Т</a:t>
            </a:r>
            <a:r>
              <a:rPr lang="ru-RU" sz="24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273 К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0 </a:t>
            </a:r>
            <a:r>
              <a:rPr lang="ru-RU" sz="2400" b="1" baseline="30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4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4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101,3 кПа.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16016" y="1259281"/>
            <a:ext cx="3888432" cy="499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закона  Авогадро следует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8288" marR="0" lvl="0" indent="-268288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одинаковое число молекул разных газов при одинаковых условиях занимают один и тот же объем;</a:t>
            </a:r>
            <a:endParaRPr kumimoji="0" lang="ru-RU" sz="2500" b="1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  <a:p>
            <a:pPr marL="268288" marR="0" lvl="0" indent="-268288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один  моль любого газа (молярный объем </a:t>
            </a:r>
            <a:r>
              <a:rPr kumimoji="0" lang="en-US" sz="2500" b="1" u="none" strike="noStrike" cap="none" normalizeH="0" baseline="0" dirty="0" err="1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kumimoji="0" lang="en-US" sz="2500" b="1" u="none" strike="noStrike" cap="none" normalizeH="0" baseline="-30000" dirty="0" err="1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) при 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ормальных 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словиях (н. у.) составляет 22,4 л/моль</a:t>
            </a:r>
            <a:r>
              <a:rPr kumimoji="0" lang="ru-RU" sz="2500" b="1" i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500" b="1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996266"/>
            <a:ext cx="8715436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6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Основные понятия химии.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Основные законы химии.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Закон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7" action="ppaction://hlinksldjump"/>
              </a:rPr>
              <a:t>сохранения массы.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Закон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кратных отношений.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9" action="ppaction://hlinksldjump"/>
              </a:rPr>
              <a:t>Периодический закон.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Газовые законы: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Авогадро.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Объемных отношений.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Бойля – Мариотта.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Гей-Люссака.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Уравнение Менделеева-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Клапейрона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.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Практическая работа № 1 «Решение задач на нахождение массовой доли химических элементов в сложном веществе» (Химия).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Проверим, как Вы поняли и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запомнили 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пройденный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материал.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Проверим, как Вы поняли и запомнили  пройденный материал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9" action="ppaction://hlinksldjump"/>
              </a:rPr>
              <a:t>Проверим, как Вы поняли и запомнили  пройденный материал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9" action="ppaction://hlinksldjump"/>
              </a:rPr>
              <a:t>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20" action="ppaction://hlinksldjump"/>
              </a:rPr>
              <a:t>Проверим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20" action="ppaction://hlinksldjump"/>
              </a:rPr>
              <a:t>, как Вы поняли и запомнили  пройденный материал.</a:t>
            </a:r>
            <a:endParaRPr lang="ru-RU" sz="2600" b="1" kern="1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1" action="ppaction://hlinksldjump"/>
              </a:rPr>
              <a:t>Вопросы и задачи для подготовки к контрольной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1" action="ppaction://hlinksldjump"/>
              </a:rPr>
              <a:t>работе. 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Использованные источники.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8742" t="52739" r="20450" b="26824"/>
          <a:stretch>
            <a:fillRect/>
          </a:stretch>
        </p:blipFill>
        <p:spPr bwMode="auto">
          <a:xfrm>
            <a:off x="273487" y="1267496"/>
            <a:ext cx="6962809" cy="28095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000" t="76002" r="68729" b="5579"/>
          <a:stretch>
            <a:fillRect/>
          </a:stretch>
        </p:blipFill>
        <p:spPr bwMode="auto">
          <a:xfrm>
            <a:off x="6804248" y="3717032"/>
            <a:ext cx="2160240" cy="2615030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142893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Количество вещества. Полные уроки - Гипермаркет знаний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885" t="56145" r="1368" b="2198"/>
          <a:stretch>
            <a:fillRect/>
          </a:stretch>
        </p:blipFill>
        <p:spPr bwMode="auto">
          <a:xfrm>
            <a:off x="453778" y="1316041"/>
            <a:ext cx="8236444" cy="49457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1142984"/>
            <a:ext cx="88583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При равных условиях объемы газов, вступающих в реакцию, относятся друг к другу и к объемам газообразных продуктов реакции как целые числа.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D:\23.05.13-домашние документы\Виртуальные лекции 28.07.11\Химия\Основные законы\Закон простых объемных отношений\00001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7158" y="3071810"/>
            <a:ext cx="2328368" cy="2786082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85720" y="5929330"/>
            <a:ext cx="2357454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Жозеф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Луи Гей-Люссак</a:t>
            </a:r>
            <a:endParaRPr lang="ru-RU" sz="2400" b="1" dirty="0" smtClean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71414"/>
            <a:ext cx="8858312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простых объемных отношений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(Гей-Люссака)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143372" y="5072074"/>
            <a:ext cx="2500330" cy="787775"/>
          </a:xfrm>
          <a:prstGeom prst="round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00364" y="3071810"/>
            <a:ext cx="5786446" cy="1814005"/>
          </a:xfrm>
          <a:prstGeom prst="round2Diag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786182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109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D:\23.05.13-домашние документы\Виртуальные лекции 28.07.11\Химия\Основные законы\Кратных отношений\Dalton law of multiple proportions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1136335"/>
            <a:ext cx="8715436" cy="3318143"/>
          </a:xfrm>
          <a:prstGeom prst="round2DiagRect">
            <a:avLst/>
          </a:prstGeom>
          <a:noFill/>
          <a:ln>
            <a:solidFill>
              <a:srgbClr val="99CCFF"/>
            </a:solidFill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109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571612"/>
            <a:ext cx="3672408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простых объемных отношений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(Гей-Люссака):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при равных условиях объемы газов, вступающих в реакцию, относятся друг к другу и к объемам газообразных продуктов реакции как целые числа.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8016" y="5357826"/>
            <a:ext cx="1785950" cy="7725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4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-24"/>
            <a:ext cx="6506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Закон Бойля – Мариотта</a:t>
            </a:r>
            <a:endParaRPr lang="ru-RU" sz="3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7" name="Picture 2" descr="Эдме Мариот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14900"/>
            <a:ext cx="1333500" cy="19431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428728" y="6438654"/>
            <a:ext cx="2357454" cy="4193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Эдм</a:t>
            </a:r>
            <a:r>
              <a:rPr lang="ru-RU" sz="2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Марио́тт</a:t>
            </a:r>
            <a:endParaRPr lang="ru-RU" sz="2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79" name="Picture 3" descr="D:\23.05.13-домашние документы\Колледж Строитель\Естествознание\основные законы\основные законы-19.02.16\Роберт Бойль -4.jpg"/>
          <p:cNvPicPr>
            <a:picLocks noChangeAspect="1" noChangeArrowheads="1"/>
          </p:cNvPicPr>
          <p:nvPr/>
        </p:nvPicPr>
        <p:blipFill>
          <a:blip r:embed="rId6" cstate="print"/>
          <a:srcRect t="2750" b="7250"/>
          <a:stretch>
            <a:fillRect/>
          </a:stretch>
        </p:blipFill>
        <p:spPr bwMode="auto">
          <a:xfrm>
            <a:off x="4500562" y="3786190"/>
            <a:ext cx="216598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405064" y="6286520"/>
            <a:ext cx="2424638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Роберт Бойль</a:t>
            </a:r>
            <a:endParaRPr lang="ru-RU" sz="2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714356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Бойля – Мариотта:  </a:t>
            </a:r>
            <a:r>
              <a:rPr lang="ru-RU" sz="2700" b="1" i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газа данной массы при постоянной температуре произведение давления газа на его объем постоянно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PV = const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 = const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Этот закон экспериментально был открыт английским ученым Робертом Бойлем (1627–1691) и несколько позже французским ученым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Эдмом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Мариоттом (1620 – 1684).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60369"/>
            <a:ext cx="8858312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Бойля – Мариотта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справедлив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обычно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для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любых газов, а также и для их смесей, например для воздуха. Лишь при давлениях, в несколько сотен раз больших атмосферного, отклонения от этого закона становятся существенными.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14356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газа данной массы при постоянном давлении отношение объема к температуре постоянно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V/T =const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 = const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 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Этот закон был установлен экспериментально в 1802 г. французским ученым Ж. Гей-Люссаком (1778–1850).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218" name="Picture 2" descr="D:\23.05.13-домашние документы\Виртуальные лекции 2015\Химия\Основные законы\Газовые законы\Gay-Luss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143248"/>
            <a:ext cx="2447772" cy="2928958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8794" y="-24"/>
            <a:ext cx="5908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Закон Гей-Люссака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868" y="6111642"/>
            <a:ext cx="2786082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Жозеф</a:t>
            </a:r>
            <a:r>
              <a:rPr lang="ru-RU" sz="2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Луи Гей-Люссак </a:t>
            </a:r>
            <a:endParaRPr lang="ru-RU" sz="2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71543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состояния идеального газа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В законах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Бойля-Мариотта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Гей-Люссака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имеется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связь двух термодинамических параметров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при фиксированном третьем: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3214686"/>
            <a:ext cx="66048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Менделеева-Клапейрона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781" t="64025" r="46094" b="23780"/>
          <a:stretch>
            <a:fillRect/>
          </a:stretch>
        </p:blipFill>
        <p:spPr bwMode="auto">
          <a:xfrm>
            <a:off x="2786050" y="3929066"/>
            <a:ext cx="3071834" cy="1023945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5" cstate="print"/>
          <a:srcRect l="25390" t="69360" r="54102" b="17683"/>
          <a:stretch>
            <a:fillRect/>
          </a:stretch>
        </p:blipFill>
        <p:spPr bwMode="auto">
          <a:xfrm>
            <a:off x="3143240" y="1857364"/>
            <a:ext cx="2214578" cy="1075652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6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-4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571612"/>
            <a:ext cx="4143404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Бойля – Мариотта: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газа данной массы при постоянной температуре произведение давления газа на его объем постоянно:</a:t>
            </a: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PV = const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при</a:t>
            </a: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 = const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indent="271463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Менделеева-Клапейрона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6314" y="1428736"/>
            <a:ext cx="3857652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Гей-Люссака: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газа данной массы при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постоян-ном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давлении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отноше-ние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объема к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темпе-ратуре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постоянно:</a:t>
            </a: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V/T =const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</a:t>
            </a: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 = const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indent="358775" algn="just">
              <a:lnSpc>
                <a:spcPct val="85000"/>
              </a:lnSpc>
            </a:pP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358775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состояния идеального газа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5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25781" t="64025" r="46094" b="23780"/>
          <a:stretch>
            <a:fillRect/>
          </a:stretch>
        </p:blipFill>
        <p:spPr bwMode="auto">
          <a:xfrm>
            <a:off x="1214414" y="5214950"/>
            <a:ext cx="2571768" cy="857256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 l="25390" t="69360" r="54102" b="17683"/>
          <a:stretch>
            <a:fillRect/>
          </a:stretch>
        </p:blipFill>
        <p:spPr bwMode="auto">
          <a:xfrm>
            <a:off x="5857884" y="5072074"/>
            <a:ext cx="1785950" cy="867461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27" y="5286388"/>
            <a:ext cx="1809741" cy="1357306"/>
          </a:xfrm>
          <a:prstGeom prst="rect">
            <a:avLst/>
          </a:prstGeom>
          <a:noFill/>
        </p:spPr>
      </p:pic>
      <p:pic>
        <p:nvPicPr>
          <p:cNvPr id="38917" name="Picture 5" descr="D:\23.05.13-домашние документы\Вода\Наш. организм. Почему же вода та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1965005" cy="14307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8918" name="Picture 6" descr="D:\23.05.13-домашние документы\Лаб. раб YES\Виртуальные лабораторные YES\Анимашки и картинки\Химия\Атомы и молекулы\Вода\h2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04975">
            <a:off x="2720701" y="4083747"/>
            <a:ext cx="1428750" cy="12382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03561" y="5715016"/>
            <a:ext cx="4822667" cy="6678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 воды</a:t>
            </a:r>
            <a:endParaRPr lang="ru-RU" sz="4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571604" y="5143512"/>
            <a:ext cx="928694" cy="642942"/>
          </a:xfrm>
          <a:prstGeom prst="straightConnector1">
            <a:avLst/>
          </a:prstGeom>
          <a:ln w="57150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2428860" y="4786322"/>
            <a:ext cx="1214446" cy="785818"/>
          </a:xfrm>
          <a:prstGeom prst="straightConnector1">
            <a:avLst/>
          </a:prstGeom>
          <a:ln w="57150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052050" y="3957464"/>
            <a:ext cx="3565270" cy="4716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Химическая связь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3857620" y="4429131"/>
            <a:ext cx="3286148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959775" y="4470611"/>
            <a:ext cx="2932599" cy="45858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водорода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10800000">
            <a:off x="4214810" y="4857759"/>
            <a:ext cx="3357586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560916" y="3571876"/>
            <a:ext cx="3097644" cy="45858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кислорода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10800000" flipV="1">
            <a:off x="3571868" y="3857628"/>
            <a:ext cx="1062046" cy="2857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57158" y="67128"/>
            <a:ext cx="8501122" cy="647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Основные понятия химии</a:t>
            </a:r>
            <a:endParaRPr lang="ru-RU" sz="44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2844" y="642918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(в переводе с греческого: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означает неделимый) – это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наименьшая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неделимая частица вещества,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сохраняющая все его химические свойства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Молекула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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это наименьшая частица данного вещества,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способная к самостоятельному существованию и обладающая его химическими свойствами.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домой 3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1073" name="Picture 1" descr="D:\23.05.13-домашние документы\Виртуальные лекции 2015\Химия\Основные законы\1.gif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178" r="2199" b="4340"/>
          <a:stretch>
            <a:fillRect/>
          </a:stretch>
        </p:blipFill>
        <p:spPr bwMode="auto">
          <a:xfrm>
            <a:off x="857224" y="142852"/>
            <a:ext cx="6286544" cy="651654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4016" y="1052736"/>
            <a:ext cx="8820472" cy="27084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Практическая работа № 1 </a:t>
            </a:r>
          </a:p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«Решение задач на нахождение массовой доли химических элементов в сложном веществе»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789040"/>
            <a:ext cx="29558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214950"/>
            <a:ext cx="914400" cy="1238250"/>
          </a:xfrm>
          <a:prstGeom prst="rect">
            <a:avLst/>
          </a:prstGeom>
          <a:noFill/>
        </p:spPr>
      </p:pic>
      <p:pic>
        <p:nvPicPr>
          <p:cNvPr id="11" name="Picture 4" descr="aspen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04864"/>
            <a:ext cx="18002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2844" y="188640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решать задачи на нахождение массовой доли химических элементов в сложном веществе и другие законы химии.</a:t>
            </a: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708920"/>
            <a:ext cx="3956785" cy="38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71414"/>
            <a:ext cx="8858312" cy="10393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Вычисление массовой доли атомов химического элемента</a:t>
            </a:r>
            <a:endParaRPr lang="ru-RU" sz="3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00F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9" y="4727487"/>
            <a:ext cx="7715271" cy="21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642910" y="5143512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7620" y="5572140"/>
            <a:ext cx="642942" cy="42862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643446"/>
            <a:ext cx="2428892" cy="192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1142984"/>
            <a:ext cx="8858312" cy="256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Зная формулу вещества и относительные атомные массы входящих в его состав элементов, можно определить 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массовую долю</a:t>
            </a:r>
            <a:r>
              <a:rPr kumimoji="0" lang="en-US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(ɷ)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каждого элемента, т. е. установить, какую долю от общей массы вещества составляет масса атомов этого элемента. Следовательно, задача заключается в нахождении части от числа.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3714752"/>
            <a:ext cx="1743106" cy="125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052" name="Picture 4" descr="http://olymp74.ru/images/view.php?id=ada7b89f62869375b4d55f88c162583174c856c837a8d308564dc624f16d3a7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714752"/>
            <a:ext cx="1357322" cy="9868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58041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1406" y="-24"/>
            <a:ext cx="8929750" cy="65541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Массовая доля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элемента в данном веществе (</a:t>
            </a:r>
            <a:r>
              <a:rPr lang="ru-RU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(Х)) – это отношение относительной атомной массы этого элемента, умноженной на число его атомов в молекуле (индекс), к относительной молекулярной массе вещества:</a:t>
            </a:r>
            <a:endParaRPr lang="en-US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,             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(1)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ru-RU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– массовая доля элемента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 долях единицы; А</a:t>
            </a:r>
            <a:r>
              <a:rPr lang="en-US" sz="26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– относительная атомная масса элемента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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число атомов элемента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 молекуле вещества (индекс); М</a:t>
            </a:r>
            <a:r>
              <a:rPr lang="en-US" sz="26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относительная молекулярная масса вещества.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Массовую долю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можно выражать и </a:t>
            </a:r>
            <a:r>
              <a:rPr lang="ru-RU" sz="2600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процентах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,        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(2)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3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греческая буква читается </a:t>
            </a: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омега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 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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греческая буква читается </a:t>
            </a: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ню</a:t>
            </a:r>
            <a:endParaRPr lang="ru-RU" sz="2600" b="1" u="sng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643447"/>
            <a:ext cx="371042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785927"/>
            <a:ext cx="2214577" cy="72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Скругленный прямоугольник 17"/>
          <p:cNvSpPr/>
          <p:nvPr/>
        </p:nvSpPr>
        <p:spPr>
          <a:xfrm>
            <a:off x="3143240" y="1785926"/>
            <a:ext cx="2214578" cy="7858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85984" y="4643446"/>
            <a:ext cx="3786214" cy="7858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034" y="5572140"/>
            <a:ext cx="6215106" cy="78581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9462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285728"/>
            <a:ext cx="6929486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1.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Определите массовые доли (%) углерода и кислорода в углекислом газе 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1687642"/>
          <a:ext cx="8786874" cy="2098548"/>
        </p:xfrm>
        <a:graphic>
          <a:graphicData uri="http://schemas.openxmlformats.org/drawingml/2006/table">
            <a:tbl>
              <a:tblPr/>
              <a:tblGrid>
                <a:gridCol w="1865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1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С</a:t>
                      </a:r>
                      <a:r>
                        <a:rPr lang="en-US" sz="27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Находим относительную молекулярную массу углекислого газа: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(CO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+ 2 •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(CO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12 + 2 • 16 = 44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9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D:\23.05.13-домашние документы\Лаб. раб YES\Виртуальные лабораторные YES\Анимашки и картинки\Воздух, газ, дым и др\Воздух\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6" y="1"/>
            <a:ext cx="2143103" cy="1428735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7000892" y="0"/>
            <a:ext cx="500066" cy="428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3857628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Затем вычисления проводим по формуле (2), так как по условию задачи требуется массовые доли выразить в процентах.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массовую долю углерода: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5357826"/>
            <a:ext cx="7560840" cy="93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1448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15436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Рассчитываем массовую долю кислорода: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0306" y="642919"/>
            <a:ext cx="83901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214282" y="1428736"/>
            <a:ext cx="724852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7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27,27 %,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(О) = 72,73 %.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6" descr="D:\23.05.13-домашние документы\Лаб. раб YES\Виртуальные лабораторные YES\Анимашки и картинки\Воздух, газ, дым и др\Воздух\ai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43" y="2405082"/>
            <a:ext cx="6572259" cy="4381505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>
            <a:off x="285720" y="2643182"/>
            <a:ext cx="1285884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52654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1500174"/>
            <a:ext cx="8786874" cy="1989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Массовые отношения между элементами вычисляют для характеристики химического состава вещества.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2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массовые отношения между элементами в сероводороде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36723"/>
            <a:ext cx="8572560" cy="13480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Вычисление массовых отношений между химическими элементами в данном веществе</a:t>
            </a:r>
            <a:endParaRPr lang="ru-RU" sz="3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73287407"/>
              </p:ext>
            </p:extLst>
          </p:nvPr>
        </p:nvGraphicFramePr>
        <p:xfrm>
          <a:off x="142844" y="3571876"/>
          <a:ext cx="8715436" cy="2357628"/>
        </p:xfrm>
        <a:graphic>
          <a:graphicData uri="http://schemas.openxmlformats.org/drawingml/2006/table">
            <a:tbl>
              <a:tblPr/>
              <a:tblGrid>
                <a:gridCol w="2143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722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142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81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Н</a:t>
                      </a:r>
                      <a:r>
                        <a:rPr lang="ru-RU" sz="26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Так как массы атомов пропорциональны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относительным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атомным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массам,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 для сероводорода 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 учетом индексов можем записать: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26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2H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m(S)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3898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304997"/>
            <a:ext cx="892975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(2 • 1) : 32.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Записанные числа, если это возможно, сокращаем: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 : 16.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Первое и второе действия можно объединить: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(2 • 1) : 32 = 1 : 16.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076325" lvl="0" indent="-10763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сероводорода на 1 массовую часть водорода приходится 16 массовых частей серы.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194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Прямоугольник 12"/>
          <p:cNvSpPr/>
          <p:nvPr/>
        </p:nvSpPr>
        <p:spPr>
          <a:xfrm>
            <a:off x="71438" y="6072206"/>
            <a:ext cx="635795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Отверстие в земле, откуда вырывается раскаленный газ – сероводород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3" name="Picture 5" descr="Дневник на relax-fm.ru. Андрей Губенко: Путешествие по Камчат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000504"/>
            <a:ext cx="3047968" cy="2030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3975" name="Picture 7" descr="Открытая лекция на тему &quot;Водород для производства энергии - миф или реальность?&quot; / Обучение / Москва / БЕСПЛАТНО - Афиша беспла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143380"/>
            <a:ext cx="1497616" cy="20717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5" name="Прямоугольник 14"/>
          <p:cNvSpPr/>
          <p:nvPr/>
        </p:nvSpPr>
        <p:spPr>
          <a:xfrm>
            <a:off x="6500826" y="4286256"/>
            <a:ext cx="1625701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</a:t>
            </a:r>
            <a:endParaRPr lang="ru-RU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7143768" y="4786322"/>
            <a:ext cx="500066" cy="21431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5285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4" name="Picture 2" descr="D:\23.05.13-домашние документы\Виртуальные лекции 28.07.11\Химия\Вещества\кальций\sxem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571480"/>
            <a:ext cx="3046818" cy="14287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714488"/>
          <a:ext cx="8858312" cy="2357628"/>
        </p:xfrm>
        <a:graphic>
          <a:graphicData uri="http://schemas.openxmlformats.org/drawingml/2006/table">
            <a:tbl>
              <a:tblPr/>
              <a:tblGrid>
                <a:gridCol w="19288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9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=22,4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По данным Периодической системы химических элементов вычисляем относительную молекулярную массу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оксида кальция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+ 16 =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58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4071942"/>
            <a:ext cx="885831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Молярная масса оксида кальция численно равна его относительной молекулярной массе: М(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56 г/моль.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Из формулы (2) находим количество вещества оксида кальция массой 22,4 г: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14"/>
            <a:ext cx="8858312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Задача 3.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Вычислите, какое количество вещества составляют 22,4 г оксида кальция (негашёной извести)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СаО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5786455"/>
            <a:ext cx="544257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44" y="6286520"/>
            <a:ext cx="58579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0,4 моль.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1749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07504" y="281260"/>
            <a:ext cx="8929718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как 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способны к самостоятельному существованию. Например, атомы водорода составляют около половины массы Солнца; из отдельных атомов состоят такие вещества, как гелий, неон, аргон и др.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1475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71475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785786" y="5500702"/>
            <a:ext cx="657229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800" b="1" dirty="0" smtClean="0">
                <a:ln w="11430"/>
                <a:solidFill>
                  <a:srgbClr val="005DA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Гелий</a:t>
            </a:r>
            <a:r>
              <a:rPr lang="ru-RU" sz="2800" b="1" dirty="0" smtClean="0">
                <a:ln w="11430"/>
                <a:solidFill>
                  <a:srgbClr val="005DA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Неон</a:t>
            </a:r>
            <a:r>
              <a:rPr lang="ru-RU" sz="2800" b="1" dirty="0" smtClean="0">
                <a:ln w="11430"/>
                <a:solidFill>
                  <a:srgbClr val="005DA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Аргон </a:t>
            </a:r>
            <a:endParaRPr lang="ru-RU" sz="28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04" name="Picture 4" descr="D:\23.05.13-домашние документы\Лаб. раб YES\Виртуальные лабораторные YES\Анимашки и картинки\Планеты, каметы и др\light1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776" y="3357562"/>
            <a:ext cx="609600" cy="609600"/>
          </a:xfrm>
          <a:prstGeom prst="rect">
            <a:avLst/>
          </a:prstGeom>
          <a:noFill/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13388" y="79945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1027410"/>
            <a:ext cx="8786874" cy="481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На какой диаграмме распределение массовых долей элементов отвечает количественному составу гидрокарбоната аммония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)?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 какой диаграмме распределение массовых долей элементов отвечает количественному составу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сульфата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FeSO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                    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3116"/>
            <a:ext cx="1504950" cy="1247775"/>
          </a:xfrm>
          <a:prstGeom prst="rect">
            <a:avLst/>
          </a:prstGeom>
          <a:noFill/>
        </p:spPr>
      </p:pic>
      <p:pic>
        <p:nvPicPr>
          <p:cNvPr id="18" name="Рисунок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214554"/>
            <a:ext cx="1771650" cy="1228725"/>
          </a:xfrm>
          <a:prstGeom prst="rect">
            <a:avLst/>
          </a:prstGeom>
          <a:noFill/>
        </p:spPr>
      </p:pic>
      <p:pic>
        <p:nvPicPr>
          <p:cNvPr id="19" name="Рисунок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285992"/>
            <a:ext cx="1628775" cy="1171575"/>
          </a:xfrm>
          <a:prstGeom prst="rect">
            <a:avLst/>
          </a:prstGeom>
          <a:noFill/>
        </p:spPr>
      </p:pic>
      <p:pic>
        <p:nvPicPr>
          <p:cNvPr id="20" name="Рисунок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2214554"/>
            <a:ext cx="1590675" cy="1219200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857760"/>
            <a:ext cx="1416050" cy="118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867506"/>
            <a:ext cx="1571636" cy="120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857760"/>
            <a:ext cx="1692051" cy="12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644" y="5000636"/>
            <a:ext cx="1454150" cy="111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14885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Массовая доля азота в нитрите аммония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48,15 %    б)  6,25 %     в)  50,50 %    г)  43,75 %</a:t>
            </a:r>
          </a:p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4. Массовая доля кислорода 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гидроксиде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15,0 %       б) 21,9 %      в) 35,6 %       г) 44,9 %</a:t>
            </a:r>
          </a:p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Массовая доля кислорода в сульфате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15 %          б) 28 %         в) 24 %           г) 48 %</a:t>
            </a:r>
          </a:p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Массовые отношения между элементами в аммиаке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14 : 3         б) 7 : 3          в) 28 : 6          г) 5 : 1</a:t>
            </a:r>
          </a:p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Массовые отношения между элементами в серной кислоте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1: 16: 32    б) 2: 32: 16   в) 1: 16: 8       г) 2 : 16: 8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4504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717559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На какой диаграмме распределение массовых долей элементов отвечает количественному составу гидрокарбоната аммония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)?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95473"/>
            <a:ext cx="1504950" cy="1247775"/>
          </a:xfrm>
          <a:prstGeom prst="rect">
            <a:avLst/>
          </a:prstGeom>
          <a:noFill/>
        </p:spPr>
      </p:pic>
      <p:pic>
        <p:nvPicPr>
          <p:cNvPr id="18" name="Рисунок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1771650" cy="1228725"/>
          </a:xfrm>
          <a:prstGeom prst="rect">
            <a:avLst/>
          </a:prstGeom>
          <a:noFill/>
        </p:spPr>
      </p:pic>
      <p:pic>
        <p:nvPicPr>
          <p:cNvPr id="19" name="Рисунок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857364"/>
            <a:ext cx="1628775" cy="1171575"/>
          </a:xfrm>
          <a:prstGeom prst="rect">
            <a:avLst/>
          </a:prstGeom>
          <a:noFill/>
        </p:spPr>
      </p:pic>
      <p:pic>
        <p:nvPicPr>
          <p:cNvPr id="20" name="Рисунок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1857364"/>
            <a:ext cx="1590675" cy="1219200"/>
          </a:xfrm>
          <a:prstGeom prst="rect">
            <a:avLst/>
          </a:prstGeom>
          <a:noFill/>
        </p:spPr>
      </p:pic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714356"/>
            <a:ext cx="9001156" cy="24288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55576046"/>
              </p:ext>
            </p:extLst>
          </p:nvPr>
        </p:nvGraphicFramePr>
        <p:xfrm>
          <a:off x="142844" y="3214686"/>
          <a:ext cx="8786874" cy="3419856"/>
        </p:xfrm>
        <a:graphic>
          <a:graphicData uri="http://schemas.openxmlformats.org/drawingml/2006/table">
            <a:tbl>
              <a:tblPr/>
              <a:tblGrid>
                <a:gridCol w="1893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NH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HCO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Относительная молекулярная масса гидрокарбоната аммония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HCO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)=А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5•А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А</a:t>
                      </a:r>
                      <a:r>
                        <a:rPr lang="en-US" sz="24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+ 3•А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(О);    М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HCO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14 +  5 • 1 + 12 + 3 • 16 = 79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14 • 100/79 = 17,7 %   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(Н) = (5 • 1) • 100/79 = 6,3 %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12 • 100/79 = 15,2 % </a:t>
                      </a: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(3 • 16) • 100/79 = 60,8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                   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214282" y="6357958"/>
            <a:ext cx="22811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6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786322"/>
            <a:ext cx="26984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Скругленный прямоугольник 34"/>
          <p:cNvSpPr/>
          <p:nvPr/>
        </p:nvSpPr>
        <p:spPr>
          <a:xfrm>
            <a:off x="642910" y="6429396"/>
            <a:ext cx="1857388" cy="357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714612" y="3071810"/>
            <a:ext cx="185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8927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-24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 какой диаграмме распределение массовых долей элементов отвечает количественному составу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сульфата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FeSO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                    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1416050" cy="118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152730"/>
            <a:ext cx="1571636" cy="120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142984"/>
            <a:ext cx="1692051" cy="12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1214422"/>
            <a:ext cx="1454150" cy="111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71406" y="71414"/>
            <a:ext cx="9001156" cy="24288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00809416"/>
              </p:ext>
            </p:extLst>
          </p:nvPr>
        </p:nvGraphicFramePr>
        <p:xfrm>
          <a:off x="142844" y="2643182"/>
          <a:ext cx="8786874" cy="3342132"/>
        </p:xfrm>
        <a:graphic>
          <a:graphicData uri="http://schemas.openxmlformats.org/drawingml/2006/table">
            <a:tbl>
              <a:tblPr/>
              <a:tblGrid>
                <a:gridCol w="189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FeSO</a:t>
                      </a:r>
                      <a:r>
                        <a:rPr lang="ru-RU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Относительная молекулярная масса сульфата железа 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(FeSO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(Fe) + 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 + 4 •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(FeSO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56 + 32 + 4 • 16 = 152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ɷ(Fe) =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 100/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152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36,8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%   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32 • 100/152 = 21,1 %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(4 • 16) • 100/152 = 42,1 % </a:t>
                      </a:r>
                      <a:r>
                        <a:rPr lang="ru-RU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85720" y="6143644"/>
            <a:ext cx="23417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643438" y="2428868"/>
            <a:ext cx="2071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357694"/>
            <a:ext cx="26984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Скругленный прямоугольник 31"/>
          <p:cNvSpPr/>
          <p:nvPr/>
        </p:nvSpPr>
        <p:spPr>
          <a:xfrm>
            <a:off x="714348" y="6143644"/>
            <a:ext cx="1928826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9602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Массовая доля азота в нитрите аммония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48,15 %    б)  6,25 %     в)  50,50 %   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г)  43,75 %</a:t>
            </a:r>
            <a:endParaRPr lang="ru-RU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14282" y="1704034"/>
          <a:ext cx="8786874" cy="2694432"/>
        </p:xfrm>
        <a:graphic>
          <a:graphicData uri="http://schemas.openxmlformats.org/drawingml/2006/table">
            <a:tbl>
              <a:tblPr/>
              <a:tblGrid>
                <a:gridCol w="189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</a:t>
                      </a:r>
                      <a:r>
                        <a:rPr lang="ru-RU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Относительная молекулярная масса нитрита аммония: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(NH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 •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(N) +  4•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(H) + 2•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(NH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 • 14 +  4 • 1 + 2 • 16 = 64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ɷ(N) = (2 • 14) • 100/64 = 43,75 %   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kumimoji="0" lang="ru-RU" sz="26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ɷ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4282" y="4786322"/>
            <a:ext cx="38501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г)  43,75 %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10" y="478632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1406" y="285728"/>
            <a:ext cx="9001156" cy="11430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429000"/>
            <a:ext cx="26984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8656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4. Массовая доля кислорода 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гидроксиде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15,0 %       б) 21,9 %      в) 35,6 %      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г) 44,9 %</a:t>
            </a:r>
            <a:endParaRPr lang="ru-RU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7429182"/>
              </p:ext>
            </p:extLst>
          </p:nvPr>
        </p:nvGraphicFramePr>
        <p:xfrm>
          <a:off x="214282" y="1785926"/>
          <a:ext cx="8715436" cy="2676271"/>
        </p:xfrm>
        <a:graphic>
          <a:graphicData uri="http://schemas.openxmlformats.org/drawingml/2006/table">
            <a:tbl>
              <a:tblPr/>
              <a:tblGrid>
                <a:gridCol w="1877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7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(ОН)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(Fe) +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</a:t>
                      </a:r>
                      <a:r>
                        <a:rPr lang="en-US" sz="2700" b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•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56 + 3 • (16 + 1) = 107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(3 • 16) • 100/107 = 44,9 % 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214686"/>
            <a:ext cx="337312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14282" y="4786322"/>
            <a:ext cx="35616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г) 44,9 %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10" y="478632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954629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Массовая доля кислорода в сульфате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15 %          б) 28 %         в) 24 %          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48 %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5000636"/>
            <a:ext cx="32730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г) 48 %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224" y="5000636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7817381"/>
              </p:ext>
            </p:extLst>
          </p:nvPr>
        </p:nvGraphicFramePr>
        <p:xfrm>
          <a:off x="142844" y="1785926"/>
          <a:ext cx="8786873" cy="3189732"/>
        </p:xfrm>
        <a:graphic>
          <a:graphicData uri="http://schemas.openxmlformats.org/drawingml/2006/table">
            <a:tbl>
              <a:tblPr/>
              <a:tblGrid>
                <a:gridCol w="189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(SO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(Fe) + 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3•(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+4•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))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(SO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 • 56 + 3 • (32 + 4 • 16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=112 + 96 + 192= 400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(12 • 16) • 100/400 = 48 % 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714752"/>
            <a:ext cx="337312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314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Массовые отношения между элементами в аммиаке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 14 : 3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б) 7 : 3          в) 28 : 6          г) 5 : 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4071942"/>
            <a:ext cx="341734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а) 14 : 3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00100" y="407194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72828595"/>
              </p:ext>
            </p:extLst>
          </p:nvPr>
        </p:nvGraphicFramePr>
        <p:xfrm>
          <a:off x="214282" y="1857364"/>
          <a:ext cx="8572560" cy="1892808"/>
        </p:xfrm>
        <a:graphic>
          <a:graphicData uri="http://schemas.openxmlformats.org/drawingml/2006/table">
            <a:tbl>
              <a:tblPr/>
              <a:tblGrid>
                <a:gridCol w="27860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86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m(N) : m(3H) =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(N) : 3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(H) =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14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 1)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14 : 3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m(3H)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9482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Массовые отношения между элементами в серной кислоте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 1: 16: 32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б) 2: 32: 16   в) 1: 16: 8       г) 2 : 16: 8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4786322"/>
            <a:ext cx="42862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а) 1: 16: 32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4348" y="478632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3942509"/>
              </p:ext>
            </p:extLst>
          </p:nvPr>
        </p:nvGraphicFramePr>
        <p:xfrm>
          <a:off x="142844" y="1928802"/>
          <a:ext cx="8786873" cy="2366010"/>
        </p:xfrm>
        <a:graphic>
          <a:graphicData uri="http://schemas.openxmlformats.org/drawingml/2006/table">
            <a:tbl>
              <a:tblPr/>
              <a:tblGrid>
                <a:gridCol w="37862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06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m(S) : m(4O)  = </a:t>
                      </a:r>
                      <a:endParaRPr lang="ru-RU" sz="27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(H) :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:  4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) =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 • 1) : 32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: (4 • 16)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endParaRPr lang="ru-RU" sz="27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 : 64 =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16: 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(2Н) :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504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-24"/>
            <a:ext cx="8715436" cy="903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Установление</a:t>
            </a:r>
            <a:r>
              <a:rPr lang="ru-RU" sz="3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1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простейшей формулы </a:t>
            </a:r>
            <a:r>
              <a:rPr lang="ru-RU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по </a:t>
            </a:r>
            <a:r>
              <a:rPr lang="ru-RU" sz="31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массовым долям </a:t>
            </a:r>
            <a:r>
              <a:rPr lang="ru-RU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элементов</a:t>
            </a:r>
            <a:endParaRPr lang="ru-RU" sz="31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71406" y="1000108"/>
            <a:ext cx="8858280" cy="516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Алгоритм установления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простейшей формулы вещества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 Для расчёта массу вещества принимаем за 100 г и вычисляем массы атомов элементов, входящих в его состав.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количество вещества атомов элементов.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Находим соотношение между числами молей атомов элементов.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это соотношение дробное, то для перехода к целочисленному соотношению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делим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полученные числа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наименьшее из них.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Находим целочисленное соотношение и записываем простейшую формулу вещества.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0668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79512" y="262096"/>
            <a:ext cx="878497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Химический элемент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это вид атомов, характеризующийся определенными свойствами.</a:t>
            </a:r>
            <a:endParaRPr lang="ru-RU" sz="29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Символы химических элементов были введены в 1814 г. шведским химиком Берцелиусом Й.Я..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6309320"/>
            <a:ext cx="445666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Йёнс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Якоб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Берцелиус</a:t>
            </a:r>
            <a:endParaRPr lang="ru-RU" sz="2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2890" name="Picture 10" descr="Jons Jacob Berzelius.jpg"/>
          <p:cNvPicPr>
            <a:picLocks noChangeAspect="1" noChangeArrowheads="1"/>
          </p:cNvPicPr>
          <p:nvPr/>
        </p:nvPicPr>
        <p:blipFill>
          <a:blip r:embed="rId3" cstate="print"/>
          <a:srcRect t="7717"/>
          <a:stretch>
            <a:fillRect/>
          </a:stretch>
        </p:blipFill>
        <p:spPr bwMode="auto">
          <a:xfrm>
            <a:off x="1043608" y="2780928"/>
            <a:ext cx="3071802" cy="344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0372"/>
            <a:ext cx="8858312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4.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Массовые доли меди и кислорода в оксиде меди равны соответственно 88,8 и 11,2%. Установите простейшую формулу этого оксида.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1193862"/>
          <a:ext cx="8858312" cy="2020824"/>
        </p:xfrm>
        <a:graphic>
          <a:graphicData uri="http://schemas.openxmlformats.org/drawingml/2006/table">
            <a:tbl>
              <a:tblPr/>
              <a:tblGrid>
                <a:gridCol w="2643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5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ɷ(С</a:t>
                      </a:r>
                      <a:r>
                        <a:rPr lang="en-US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88,8 %  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Предположим, что имеется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100г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оксида меди, определим массы меди и кислорода: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(оксида) • 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indent="2159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100 г • 0,888 = 88,8 г;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11,2 %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3357562"/>
            <a:ext cx="8858312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(оксида) •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(О);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100 г • 0,112= 11,2 г.</a:t>
            </a: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количество вещества атомов меди и кислорода: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43042" y="4786322"/>
            <a:ext cx="5724525" cy="61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5429264"/>
            <a:ext cx="5476875" cy="67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7166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50318"/>
            <a:ext cx="88583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Находим соотношение между числами молей атомов меди и кислорода: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u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1,39 : 0,7.</a:t>
            </a:r>
          </a:p>
          <a:p>
            <a:pPr lvl="0" indent="45085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4. Находим целочисленное соотношение и записываем формулу оксида меди: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2428868"/>
            <a:ext cx="4352925" cy="66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3286124"/>
            <a:ext cx="8786874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Следовательно, на 2 атома меди приходится 1 атом кислорода, и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формула оксида меди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26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простейшая формула оксида меди 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 descr="Оксид одновалентной меди (красный оксид меди) / Справочник ЕНС ТР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143512"/>
            <a:ext cx="3857652" cy="15909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7686" y="4786322"/>
            <a:ext cx="25431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826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410" y="1052736"/>
            <a:ext cx="8912086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оксиде серы на 2 массовые части серы приходится 3 массовые части кислорода. Формула вещества:</a:t>
            </a: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 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соединении массовая доля калия 56,6 %, углерода – 8,7 %, кислорода – 34,8 %. Формула вещества:</a:t>
            </a: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б)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в)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marL="361950" lvl="0" indent="-3619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Известно, что азот образует несколько оксидов. В лаборатории было получено два оксида азота. Опытным путем установили, что в первом оксиде на 7 г азота приходится  4 г кислорода, во втором – на ту же массу азота – 16 г. Формулы оксидов: 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 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б)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г)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5969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573" y="987869"/>
            <a:ext cx="878687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оксиде серы на 2 массовые части серы приходится 3 массовые части кислорода. Формула вещества: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3173688"/>
              </p:ext>
            </p:extLst>
          </p:nvPr>
        </p:nvGraphicFramePr>
        <p:xfrm>
          <a:off x="214282" y="2708920"/>
          <a:ext cx="8786873" cy="2278380"/>
        </p:xfrm>
        <a:graphic>
          <a:graphicData uri="http://schemas.openxmlformats.org/drawingml/2006/table">
            <a:tbl>
              <a:tblPr/>
              <a:tblGrid>
                <a:gridCol w="2442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: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(O)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2:3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Рассчитываем количество вещества атомов серы и кислорода: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2/32 = 0,0625 моль </a:t>
                      </a:r>
                      <a:endParaRPr lang="ru-RU" sz="2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(О)/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3/16 = 0,1875 моль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en-US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276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921830"/>
            <a:ext cx="8786874" cy="1643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496" y="5258524"/>
            <a:ext cx="87154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Находим соотношение между числами молей атомов серы и кислорода: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0,0625:0,1875.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4718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Находим целочисленное соотношение и записываем формулу оксида серы: 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0,0625:0,1875 = 1:3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Следовательно, на 1 атом серы приходится 3 атома кислорода, формула оксида серы –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46633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280899"/>
            <a:ext cx="878687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 соединении массовая доля калия 56,6 %, углерода – 8,7 %, кислорода – 34,8 %. Формула вещества: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14290"/>
            <a:ext cx="8786874" cy="1643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2143116"/>
          <a:ext cx="8786874" cy="3962400"/>
        </p:xfrm>
        <a:graphic>
          <a:graphicData uri="http://schemas.openxmlformats.org/drawingml/2006/table">
            <a:tbl>
              <a:tblPr/>
              <a:tblGrid>
                <a:gridCol w="2442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48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56,6 %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indent="3816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Предположим, что имеется 100 г соединения, определим массы калия, углерода и кислорода: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(соединения) • 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100 г • 0,566 = 56,6 г;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(соединения) • 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100 г • 0,087 = 8,7 г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(соединения) • </a:t>
                      </a:r>
                      <a:r>
                        <a:rPr kumimoji="0" lang="ru-RU" sz="26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ɷ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(О);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100 г • 0,348 = 34,8 г.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8,7 %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34,8 %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en-US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07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9364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42852"/>
            <a:ext cx="88583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количество вещества атомов калия, углерода и кислорода: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56,6/39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1,450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(С)/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(С) = 8,7/12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0,725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(О) = 34,8/16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2,175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Находим соотношение между числами молей атомов калия, углерода и кислорода: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(С) 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1,450 : 0,725 : 2,175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4. Находим целочисленное соотношение и записываем формулу соединения: 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1,45/0,725 : 0,725/0,725 : 2,175/0,725 = 2 : 1 : 3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Следовательно, на 2 атома калия приходится 1 атом углерода и 3 атома кислорода, и формула соединения – 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СО</a:t>
            </a:r>
            <a:r>
              <a:rPr lang="ru-RU" sz="2600" b="1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55626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207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-24"/>
            <a:ext cx="878687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  Известно, что азот образует несколько оксидов. В лаборатории было получено два оксида азота. Опытным путем установили, что в первом оксиде на 7 г азота приходится  4 г кислорода, во втором – на ту же массу азота – 16 г. Формулы оксидов: 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7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-24"/>
            <a:ext cx="8858312" cy="300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3143248"/>
          <a:ext cx="8858312" cy="3189732"/>
        </p:xfrm>
        <a:graphic>
          <a:graphicData uri="http://schemas.openxmlformats.org/drawingml/2006/table">
            <a:tbl>
              <a:tblPr/>
              <a:tblGrid>
                <a:gridCol w="2150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073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indent="381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Рассчитываем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вещества атомов азота и кислорода: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7/14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4/16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16/16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  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266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9011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Находим соотношение между числами молей атомов азота и кислорода: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0,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5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1.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Находим целочисленное соотношение и записываем формулу оксида азота: 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0,5/0,25 :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0,25/0,25 = 2 : 1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0,5/0,5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1/0,5 = 1 : 2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Следовательно, в первом оксиде на 2 атома азота приходится 1 атом кисло­рода, формула оксида азота –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а во втором – на 1 атом азота приходится 2 атома кисло­рода, формула оксида азота –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8243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23.05.13-домашние документы\Виртуальные лекции 28.07.11\Химия\Основные законы\Ломоносо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3714752"/>
            <a:ext cx="1884062" cy="2571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948371" y="4429132"/>
            <a:ext cx="3123959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Васильевич Ломоносов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4612" y="5715016"/>
            <a:ext cx="3828484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Антуан</a:t>
            </a: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Лоран Лавуазье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500298" y="6072206"/>
            <a:ext cx="3857652" cy="1588"/>
          </a:xfrm>
          <a:prstGeom prst="straightConnector1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643174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0562" y="5072074"/>
            <a:ext cx="2571768" cy="158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23.05.13-домашние документы\Виртуальные лекции 2015\Химия\Основные законы\Сохранения массы\Antoine-Lavoisier-9(3)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95536" y="4033859"/>
            <a:ext cx="2442883" cy="246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53266" y="74118"/>
            <a:ext cx="7093452" cy="10393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Вычисления на основе  знаний законов химии</a:t>
            </a:r>
            <a:endParaRPr lang="ru-RU" sz="3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00F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79512" y="1334032"/>
            <a:ext cx="8784976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сохранения массы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3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Ломоносо</a:t>
            </a: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3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</a:t>
            </a: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-Лавуазье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масса веществ, вступивших в реакцию, равна массе веществ, полученных в результате реакции.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7076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52" y="54292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Мордовский Республиканский Учколлектор Галерея Химия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440" t="11458" r="6249" b="5208"/>
          <a:stretch>
            <a:fillRect/>
          </a:stretch>
        </p:blipFill>
        <p:spPr bwMode="auto">
          <a:xfrm>
            <a:off x="107504" y="113291"/>
            <a:ext cx="4786346" cy="6601857"/>
          </a:xfrm>
          <a:prstGeom prst="rect">
            <a:avLst/>
          </a:prstGeom>
          <a:noFill/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4929190" y="2095972"/>
            <a:ext cx="4143404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названия химических элементов, которые чаще других используют в курсе химии. 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27687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42844" y="1071546"/>
            <a:ext cx="8929718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Составить уравнение химической реакции.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В уравнении одной чертой подчеркнуть формулу вещества, масса которого указана в условии задачи, а двумя чертами – формулу того вещества, массу которого требуется вычислить.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 формулами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этих веществ указать количество вещества (число молей) согласно уравнению реакции (оно соответствует коэффициенту, стоящему перед формулой вещества в уравнении реакции).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По массе вещества, заданной в условии задачи, вычислить количество вещества: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8786874" cy="906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1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Алгоритм решения расчётных задач по уравнениям химических реакций</a:t>
            </a:r>
            <a:endParaRPr lang="ru-RU" sz="3100" b="1" spc="50" dirty="0" smtClean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8860" y="5214950"/>
            <a:ext cx="4214842" cy="714380"/>
          </a:xfrm>
          <a:prstGeom prst="round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6" name="Прямоугольник 15"/>
          <p:cNvSpPr/>
          <p:nvPr/>
        </p:nvSpPr>
        <p:spPr>
          <a:xfrm>
            <a:off x="214282" y="6000768"/>
            <a:ext cx="71438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Поставить полученное значение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над формулой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этого вещества.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02224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07154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Над формулой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вещества, масса которого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неизвестна,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поставить </a:t>
            </a:r>
            <a:r>
              <a:rPr lang="ru-RU" sz="28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По уравнению реакции установить соотношение количеств веществ и найти искомую величину.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Записать ответ.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4673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48320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5.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массу и количество вещества оксида магния, образовавшегося при полном сгорании 24 г магния.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1608772"/>
          <a:ext cx="8715436" cy="1748790"/>
        </p:xfrm>
        <a:graphic>
          <a:graphicData uri="http://schemas.openxmlformats.org/drawingml/2006/table">
            <a:tbl>
              <a:tblPr/>
              <a:tblGrid>
                <a:gridCol w="22860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29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9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9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24 г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Прежде всего определяем, какое количество вещества составляют 24 г магния: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458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О) =?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О) =?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4" name="Picture 8" descr="Горение магния в кислород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4289211" cy="314323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14612" y="3071810"/>
            <a:ext cx="6215074" cy="76184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1785918" y="6215082"/>
            <a:ext cx="5142305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7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Горение магния в кислороде</a:t>
            </a:r>
            <a:endParaRPr lang="ru-RU" sz="27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5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9" y="4786322"/>
            <a:ext cx="142876" cy="461963"/>
          </a:xfrm>
          <a:prstGeom prst="rect">
            <a:avLst/>
          </a:prstGeom>
          <a:noFill/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1662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285728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Составляем уравнение реакции горения магния (взаимодействия его с кислородом воздуха) и подчёркиваем формулу магния одной чертой, а оксида магния – двумя. Над формулами этих веществ указываем данные задачи: количество вещества магния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 моль) поставим над формулой магния, а </a:t>
            </a:r>
            <a:r>
              <a:rPr lang="ru-RU" sz="27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х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 – над формулой оксида магния: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71670" y="3429000"/>
          <a:ext cx="4643470" cy="1110996"/>
        </p:xfrm>
        <a:graphic>
          <a:graphicData uri="http://schemas.openxmlformats.org/drawingml/2006/table">
            <a:tbl>
              <a:tblPr/>
              <a:tblGrid>
                <a:gridCol w="1560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9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моль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2Mg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 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dbl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2MgO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4034" name="Picture 2" descr="D:\23.05.13-домашние документы\Виртуальные лекции 2015\Химия\сложные в-ва\оксиды\Magnesium_ox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643446"/>
            <a:ext cx="1849837" cy="178595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4036" name="Picture 4" descr="Витамины, минералы,микроэлементы Записи в рубрике Витамины, минералы,микроэлементы Записная книжка Ольги К. : LiveInternet - Ро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643446"/>
            <a:ext cx="1643074" cy="164307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0975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57422" y="2143116"/>
          <a:ext cx="3753352" cy="740664"/>
        </p:xfrm>
        <a:graphic>
          <a:graphicData uri="http://schemas.openxmlformats.org/drawingml/2006/table">
            <a:tbl>
              <a:tblPr/>
              <a:tblGrid>
                <a:gridCol w="19288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6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8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u="sng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2700" b="1" i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2844" y="285728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На основании уравнения реакции определяем соотношение количеств веществ 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М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находим количество вещества оксида магния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)). Для этого составляем пропорцию и решаем её: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43042" y="3500438"/>
          <a:ext cx="5786478" cy="946404"/>
        </p:xfrm>
        <a:graphic>
          <a:graphicData uri="http://schemas.openxmlformats.org/drawingml/2006/table">
            <a:tbl>
              <a:tblPr/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4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5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27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моль • 2 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1моль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85720" y="3071810"/>
            <a:ext cx="14477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отсюда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4959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86439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 Находим массу оксида магния: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О) =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• М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О);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1 моль • 40 г/моль = 40 г.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Ответ: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1 моль;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40 г.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7617" t="12347" r="42578" b="51067"/>
          <a:stretch>
            <a:fillRect/>
          </a:stretch>
        </p:blipFill>
        <p:spPr bwMode="auto">
          <a:xfrm>
            <a:off x="1000100" y="2643182"/>
            <a:ext cx="6072230" cy="342902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4760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62568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6.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массу алюминия, который вступил в реакцию с серой, если при этом образовалось 0,2 моль сульфида алюминия.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1285860"/>
          <a:ext cx="8643998" cy="2098548"/>
        </p:xfrm>
        <a:graphic>
          <a:graphicData uri="http://schemas.openxmlformats.org/drawingml/2006/table">
            <a:tbl>
              <a:tblPr/>
              <a:tblGrid>
                <a:gridCol w="2202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16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9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9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0,2 моль  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Составляем уравнение реакции, подчёркиваем необходимые формулы веществ, указываем данные над и под формулами: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638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 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=?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57224" y="3429000"/>
          <a:ext cx="5000660" cy="1049274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16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4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 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3000" b="1" u="db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3000" b="1" u="dbl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</a:t>
                      </a:r>
                      <a:endParaRPr lang="ru-RU" sz="3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+ 3S =</a:t>
                      </a:r>
                      <a:endParaRPr lang="ru-RU" sz="3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</a:t>
                      </a:r>
                      <a:r>
                        <a:rPr lang="en-US" sz="2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30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30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3000" b="1" u="sng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3000" b="1" u="sng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3000" b="1" u="sng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3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 l="25447" t="25413" r="47851" b="39634"/>
          <a:stretch>
            <a:fillRect/>
          </a:stretch>
        </p:blipFill>
        <p:spPr bwMode="auto">
          <a:xfrm>
            <a:off x="71406" y="4643446"/>
            <a:ext cx="2071702" cy="20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 l="29329" t="21240" r="41406" b="41406"/>
          <a:stretch>
            <a:fillRect/>
          </a:stretch>
        </p:blipFill>
        <p:spPr bwMode="auto">
          <a:xfrm>
            <a:off x="2287460" y="4643446"/>
            <a:ext cx="2070226" cy="211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 l="22461" t="23194" r="46289" b="42627"/>
          <a:stretch>
            <a:fillRect/>
          </a:stretch>
        </p:blipFill>
        <p:spPr bwMode="auto">
          <a:xfrm>
            <a:off x="4480151" y="4643446"/>
            <a:ext cx="244930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 cstate="print"/>
          <a:srcRect l="22524" t="27950" r="47195" b="40673"/>
          <a:stretch>
            <a:fillRect/>
          </a:stretch>
        </p:blipFill>
        <p:spPr bwMode="auto">
          <a:xfrm>
            <a:off x="6286512" y="3143248"/>
            <a:ext cx="2714644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2897" y="4714884"/>
            <a:ext cx="95251" cy="214314"/>
          </a:xfrm>
          <a:prstGeom prst="rect">
            <a:avLst/>
          </a:prstGeom>
          <a:noFill/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2288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5720" y="-24"/>
            <a:ext cx="8572560" cy="15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На основании уравнения реакции находим соотношение количеств веществ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определяем </a:t>
            </a: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количество вещества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алюминия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Для этого составляем пропорцию и решаем её: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643174" y="1571612"/>
          <a:ext cx="3911296" cy="699516"/>
        </p:xfrm>
        <a:graphic>
          <a:graphicData uri="http://schemas.openxmlformats.org/drawingml/2006/table">
            <a:tbl>
              <a:tblPr/>
              <a:tblGrid>
                <a:gridCol w="1598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85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</a:t>
                      </a:r>
                      <a:r>
                        <a:rPr lang="en-US" sz="2700" b="1" i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4282" y="2143116"/>
            <a:ext cx="14477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отсюда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00232" y="2428868"/>
          <a:ext cx="6357982" cy="946404"/>
        </p:xfrm>
        <a:graphic>
          <a:graphicData uri="http://schemas.openxmlformats.org/drawingml/2006/table">
            <a:tbl>
              <a:tblPr/>
              <a:tblGrid>
                <a:gridCol w="964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8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 • </a:t>
                      </a: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7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 </a:t>
                      </a:r>
                      <a:r>
                        <a:rPr lang="ru-RU" sz="27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4282" y="3327630"/>
            <a:ext cx="8715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Рассчитываем </a:t>
            </a:r>
            <a:r>
              <a:rPr lang="ru-RU" sz="2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массу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• М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0,4 моль • 27 г/моль = 10,8 г.</a:t>
            </a:r>
          </a:p>
          <a:p>
            <a:pPr indent="446088" algn="just"/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Ответ: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= 10,8 г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print"/>
          <a:srcRect l="19336" t="21973" r="41406" b="41406"/>
          <a:stretch>
            <a:fillRect/>
          </a:stretch>
        </p:blipFill>
        <p:spPr bwMode="auto">
          <a:xfrm>
            <a:off x="3286116" y="5072074"/>
            <a:ext cx="2201719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 cstate="print"/>
          <a:srcRect l="19336" t="21973" r="40820" b="40673"/>
          <a:stretch>
            <a:fillRect/>
          </a:stretch>
        </p:blipFill>
        <p:spPr bwMode="auto">
          <a:xfrm>
            <a:off x="5619757" y="4714884"/>
            <a:ext cx="2667019" cy="20002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 l="29329" t="21240" r="41406" b="41406"/>
          <a:stretch>
            <a:fillRect/>
          </a:stretch>
        </p:blipFill>
        <p:spPr bwMode="auto">
          <a:xfrm>
            <a:off x="1643042" y="5183290"/>
            <a:ext cx="1500198" cy="153185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2" descr="Реакция алюминия с серой - смотреть видеоролик технологии и наука онлайн"/>
          <p:cNvPicPr>
            <a:picLocks noChangeAspect="1" noChangeArrowheads="1"/>
          </p:cNvPicPr>
          <p:nvPr/>
        </p:nvPicPr>
        <p:blipFill>
          <a:blip r:embed="rId6" cstate="print"/>
          <a:srcRect l="21242" t="6608" r="22590" b="7488"/>
          <a:stretch>
            <a:fillRect/>
          </a:stretch>
        </p:blipFill>
        <p:spPr bwMode="auto">
          <a:xfrm>
            <a:off x="142844" y="5429264"/>
            <a:ext cx="1318855" cy="11430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7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6215082"/>
            <a:ext cx="71438" cy="214314"/>
          </a:xfrm>
          <a:prstGeom prst="rect">
            <a:avLst/>
          </a:prstGeom>
          <a:noFill/>
        </p:spPr>
      </p:pic>
      <p:pic>
        <p:nvPicPr>
          <p:cNvPr id="23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7455" y="6429396"/>
            <a:ext cx="104545" cy="214314"/>
          </a:xfrm>
          <a:prstGeom prst="rect">
            <a:avLst/>
          </a:prstGeom>
          <a:noFill/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93401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1142984"/>
            <a:ext cx="8858312" cy="5023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уравнении химической реакции, схема которой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→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+ 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коэффициент перед формулой воды равен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6                   2) 9                   3) 12                 4) 15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Сумма коэффициентов в уравнении реакции между раствором силиката натрия и соляной кислотой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4                  2) 3                    3) 5                   4) 6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Сумма коэффициентов в уравнении реакции получения сульфата кальция из оксида кальция и соответствующей кислоты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3                  2) 4                     3) 5                   4) 6</a:t>
            </a:r>
          </a:p>
          <a:p>
            <a:pPr marL="268288" lvl="0" indent="-268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3799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уравнении реакции между гидроксидом натрия и оксидом углерода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коэффициент перед формулой образующейся соли равен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1                2) 2                 3) 3                  4) 4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Сумма коэффициентов в уравнении реакции между натрием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7                     2) 5                     3) 6                    4) 4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Сумма коэффициентов в уравнении реакции между оксидом кальция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6                     2) 5                     3) 3                    4) 4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Сумма коэффициентов в уравнении реакции взаимодействия между оксидом углерода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и избытком гидроксида кальция равна</a:t>
            </a:r>
          </a:p>
          <a:p>
            <a:pPr marL="357188" algn="just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1) 1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        2) 2                      3) 3                   4) 4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0762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-24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Химический элемент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понятие абстрактное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материальная,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конкретная частица элемента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присущими ему параметрами: размером и массой. Так, атомы массой 24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радиусом 0,128 нм составляют химический элемент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магний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атомы массой 16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радиусом 0,045 нм составляют другой химический элемент –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 д.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14324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14324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3571868" y="3286124"/>
            <a:ext cx="1491370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</a:t>
            </a:r>
            <a:endParaRPr lang="ru-RU" sz="24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868" y="3786190"/>
            <a:ext cx="176516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143504" y="4214818"/>
            <a:ext cx="928694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428860" y="4143380"/>
            <a:ext cx="1214446" cy="1428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3143240" y="4143380"/>
            <a:ext cx="928694" cy="285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286644" y="3071810"/>
            <a:ext cx="1448859" cy="4455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Магний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8596" y="4572008"/>
            <a:ext cx="961225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643834" y="5000636"/>
            <a:ext cx="961225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214686"/>
            <a:ext cx="962778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3" name="Прямая со стрелкой 22"/>
          <p:cNvCxnSpPr/>
          <p:nvPr/>
        </p:nvCxnSpPr>
        <p:spPr>
          <a:xfrm rot="10800000" flipV="1">
            <a:off x="2214546" y="3500438"/>
            <a:ext cx="1428760" cy="111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000372"/>
            <a:ext cx="1023938" cy="87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5000628" y="3357562"/>
            <a:ext cx="428628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7" descr="polonium atom image search resul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214686"/>
            <a:ext cx="1428728" cy="1428728"/>
          </a:xfrm>
          <a:prstGeom prst="rect">
            <a:avLst/>
          </a:prstGeom>
          <a:noFill/>
        </p:spPr>
      </p:pic>
      <p:pic>
        <p:nvPicPr>
          <p:cNvPr id="29" name="Picture 9" descr="Персональный сайт - Магни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3357562"/>
            <a:ext cx="1928794" cy="2073973"/>
          </a:xfrm>
          <a:prstGeom prst="rect">
            <a:avLst/>
          </a:prstGeom>
          <a:noFill/>
        </p:spPr>
      </p:pic>
      <p:pic>
        <p:nvPicPr>
          <p:cNvPr id="34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214282" y="2928934"/>
            <a:ext cx="1866729" cy="4455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214950"/>
            <a:ext cx="5929354" cy="157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домой 29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539552" y="265208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1142984"/>
            <a:ext cx="885831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уравнении химической реакции, схема которой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+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коэффициент перед формулой воды равен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1) 6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2) 9                   3) 12                 4) 15</a:t>
            </a:r>
          </a:p>
          <a:p>
            <a:pPr marL="357188" indent="-357188" algn="just">
              <a:lnSpc>
                <a:spcPct val="85000"/>
              </a:lnSpc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57188" indent="-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2. Сумма коэффициентов в уравнении реакции между раствором силиката натрия и соляной кислотой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4                  2) 3                    3) 5                  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4) 6</a:t>
            </a:r>
            <a:endParaRPr lang="ru-RU" sz="2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ctr">
              <a:lnSpc>
                <a:spcPct val="85000"/>
              </a:lnSpc>
            </a:pPr>
            <a:r>
              <a:rPr lang="en-US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7188" indent="-357188" algn="ctr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+ 2 + 2 + 1 = 6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Вспомним названия солей и кислот:</a:t>
            </a:r>
          </a:p>
          <a:p>
            <a:pPr marL="268288" lvl="0" indent="-268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5711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58552"/>
            <a:ext cx="878687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Формулы и названия кислот и кислотных остатков</a:t>
            </a:r>
            <a:endParaRPr lang="ru-RU" sz="26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5789722"/>
              </p:ext>
            </p:extLst>
          </p:nvPr>
        </p:nvGraphicFramePr>
        <p:xfrm>
          <a:off x="142844" y="500042"/>
          <a:ext cx="8858312" cy="629107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04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49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Формула кислоты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Название кислоты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Формула кислотного остатка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Название кислотного остатка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HF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Фторо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200" b="1" dirty="0"/>
                        <a:t>  (плавиковая)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F </a:t>
                      </a:r>
                      <a:r>
                        <a:rPr lang="ru-RU" sz="2200" b="1" baseline="30000"/>
                        <a:t>–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Фтор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HCl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/>
                        <a:t>Хлоро</a:t>
                      </a:r>
                      <a:r>
                        <a:rPr lang="ru-RU" sz="22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200" b="1" dirty="0"/>
                        <a:t>(соляная)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 smtClean="0"/>
                        <a:t>Cl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Хлор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HBr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/>
                        <a:t>Бромо</a:t>
                      </a:r>
                      <a:r>
                        <a:rPr lang="ru-RU" sz="22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Br 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Бром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HI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/>
                        <a:t>Иодо</a:t>
                      </a:r>
                      <a:r>
                        <a:rPr lang="ru-RU" sz="22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I 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Иод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en-US" sz="2200" b="1" dirty="0"/>
                        <a:t>S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Серо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200" b="1" dirty="0"/>
                        <a:t>S 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 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S </a:t>
                      </a:r>
                      <a:r>
                        <a:rPr lang="en-US" sz="2200" b="1" baseline="30000" dirty="0"/>
                        <a:t>2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/>
                        <a:t>Н</a:t>
                      </a:r>
                      <a:r>
                        <a:rPr lang="ru-RU" sz="2200" b="1" baseline="-25000"/>
                        <a:t>2</a:t>
                      </a:r>
                      <a:r>
                        <a:rPr lang="en-US" sz="2200" b="1"/>
                        <a:t>SO</a:t>
                      </a:r>
                      <a:r>
                        <a:rPr lang="ru-RU" sz="2200" b="1" baseline="-25000"/>
                        <a:t>3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Серн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3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en-US" sz="2200" b="1" dirty="0"/>
                        <a:t>SO</a:t>
                      </a:r>
                      <a:r>
                        <a:rPr lang="ru-RU" sz="2200" b="1" baseline="-25000" dirty="0"/>
                        <a:t>4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Серн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4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4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2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Азот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Нитр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Азотн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Нитр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6696"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u="sng" dirty="0"/>
                        <a:t>Орто</a:t>
                      </a:r>
                      <a:r>
                        <a:rPr lang="ru-RU" sz="2200" b="1" dirty="0"/>
                        <a:t>фосфорн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200" b="1" u="sng" dirty="0"/>
                        <a:t> </a:t>
                      </a:r>
                      <a:r>
                        <a:rPr lang="ru-RU" sz="2200" b="1" dirty="0"/>
                        <a:t>(фосфорн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200" b="1" dirty="0"/>
                        <a:t>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u="sng" baseline="-25000" dirty="0"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u="sng" dirty="0" err="1"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</a:t>
                      </a:r>
                      <a:r>
                        <a:rPr lang="ru-RU" sz="22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 err="1"/>
                        <a:t>фосф</a:t>
                      </a:r>
                      <a:r>
                        <a:rPr lang="ru-RU" sz="2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 err="1"/>
                        <a:t>фосф</a:t>
                      </a:r>
                      <a:r>
                        <a:rPr lang="ru-RU" sz="2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r>
                        <a:rPr lang="en-US" sz="2200" b="1" baseline="30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u="sng" dirty="0" err="1"/>
                        <a:t>Орто</a:t>
                      </a:r>
                      <a:r>
                        <a:rPr lang="ru-RU" sz="2200" b="1" dirty="0" err="1"/>
                        <a:t>фосф</a:t>
                      </a:r>
                      <a:r>
                        <a:rPr lang="ru-RU" sz="2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200" b="1" dirty="0"/>
                        <a:t> (фосф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200" b="1" dirty="0"/>
                        <a:t>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ru-RU" sz="2200" b="1" dirty="0"/>
                        <a:t>С</a:t>
                      </a:r>
                      <a:r>
                        <a:rPr lang="en-US" sz="2200" b="1" dirty="0"/>
                        <a:t>O</a:t>
                      </a:r>
                      <a:r>
                        <a:rPr lang="ru-RU" sz="2200" b="1" baseline="-25000" dirty="0"/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Угольн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ru-RU" sz="2200" b="1" dirty="0"/>
                        <a:t>С</a:t>
                      </a:r>
                      <a:r>
                        <a:rPr lang="en-US" sz="2200" b="1" dirty="0"/>
                        <a:t>O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карбон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</a:t>
                      </a:r>
                      <a:r>
                        <a:rPr lang="en-US" sz="2200" b="1" dirty="0"/>
                        <a:t>O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Карбон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en-US" sz="2200" b="1" dirty="0" err="1"/>
                        <a:t>SiO</a:t>
                      </a:r>
                      <a:r>
                        <a:rPr lang="ru-RU" sz="2200" b="1" baseline="-25000" dirty="0"/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Кремниев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SiO</a:t>
                      </a:r>
                      <a:r>
                        <a:rPr lang="ru-RU" sz="2200" b="1" baseline="-25000"/>
                        <a:t>3</a:t>
                      </a:r>
                      <a:r>
                        <a:rPr lang="ru-RU" sz="2200" b="1" baseline="30000"/>
                        <a:t>2–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Силик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42794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42844" y="72511"/>
            <a:ext cx="885831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3. Сумма коэффициентов в уравнении реакции получения сульфата кальция из оксида кальция и соответствующей кислоты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3                  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4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3) 5                   4) 6</a:t>
            </a:r>
          </a:p>
          <a:p>
            <a:pPr marL="357188" algn="ctr">
              <a:lnSpc>
                <a:spcPct val="85000"/>
              </a:lnSpc>
            </a:pPr>
            <a:r>
              <a:rPr lang="en-US" sz="2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С</a:t>
            </a:r>
            <a:r>
              <a:rPr lang="en-US" sz="2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aSO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+ 1 + 1 + 1 = 4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основной оксид + кислота → соль + вода 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Основной оксид состоит из металла и кислорода. </a:t>
            </a:r>
            <a:endParaRPr lang="ru-RU" sz="2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7188" lvl="0" indent="-35718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уравнении реакции между гидроксидом натрия и оксидом углерода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коэффициент перед формулой образующейся соли равен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1) 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2) 2                 3) 3                  4) 4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2NaOH + 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= Na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= Na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Запомните: 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основание + кислотный оксид → соль + вода</a:t>
            </a:r>
            <a:endParaRPr lang="ru-RU" sz="2600" b="1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9018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42844" y="-24"/>
            <a:ext cx="885831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Кислотный оксид состоит из неметалла и кислорода. Кислотным оксидам соответствует кислота. Запишите и запомните:</a:t>
            </a: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31464660"/>
              </p:ext>
            </p:extLst>
          </p:nvPr>
        </p:nvGraphicFramePr>
        <p:xfrm>
          <a:off x="106745" y="1052736"/>
          <a:ext cx="8929751" cy="558393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447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236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59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772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Кислотный оксид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Кислота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Кислотный оксид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Кислота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21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–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HF</a:t>
                      </a:r>
                      <a:r>
                        <a:rPr lang="ru-RU" sz="2300" b="1" dirty="0"/>
                        <a:t> – плавиковая (</a:t>
                      </a:r>
                      <a:r>
                        <a:rPr lang="ru-RU" sz="2300" b="1" dirty="0" err="1"/>
                        <a:t>фтористо-водородная</a:t>
                      </a:r>
                      <a:r>
                        <a:rPr lang="ru-RU" sz="2300" b="1" dirty="0"/>
                        <a:t>)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N</a:t>
                      </a:r>
                      <a:r>
                        <a:rPr lang="en-US" sz="2300" b="1" baseline="-25000" dirty="0"/>
                        <a:t>2</a:t>
                      </a:r>
                      <a:r>
                        <a:rPr lang="en-US" sz="2300" b="1" dirty="0"/>
                        <a:t>O</a:t>
                      </a:r>
                      <a:r>
                        <a:rPr lang="en-US" sz="2300" b="1" baseline="-25000" dirty="0"/>
                        <a:t>3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HNO</a:t>
                      </a:r>
                      <a:r>
                        <a:rPr lang="ru-RU" sz="2300" b="1" baseline="-25000"/>
                        <a:t>2 </a:t>
                      </a:r>
                      <a:r>
                        <a:rPr lang="ru-RU" sz="2300" b="1"/>
                        <a:t>– азотистая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21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/>
                        <a:t>–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</a:t>
                      </a:r>
                      <a:r>
                        <a:rPr lang="ru-RU" sz="2300" b="1" dirty="0"/>
                        <a:t> – соляная (</a:t>
                      </a:r>
                      <a:r>
                        <a:rPr lang="ru-RU" sz="2300" b="1" dirty="0" err="1"/>
                        <a:t>хлористо-водородная</a:t>
                      </a:r>
                      <a:r>
                        <a:rPr lang="ru-RU" sz="2300" b="1" dirty="0"/>
                        <a:t>)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N</a:t>
                      </a:r>
                      <a:r>
                        <a:rPr lang="en-US" sz="2300" b="1" baseline="-25000" dirty="0"/>
                        <a:t>2</a:t>
                      </a:r>
                      <a:r>
                        <a:rPr lang="en-US" sz="2300" b="1" dirty="0"/>
                        <a:t>O</a:t>
                      </a:r>
                      <a:r>
                        <a:rPr lang="en-US" sz="2300" b="1" baseline="-25000" dirty="0"/>
                        <a:t>5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HNO</a:t>
                      </a:r>
                      <a:r>
                        <a:rPr lang="ru-RU" sz="2300" b="1" baseline="-25000"/>
                        <a:t>3 </a:t>
                      </a:r>
                      <a:r>
                        <a:rPr lang="ru-RU" sz="2300" b="1"/>
                        <a:t>– азотная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dirty="0"/>
                        <a:t> – хлорноватистая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–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S</a:t>
                      </a:r>
                      <a:r>
                        <a:rPr lang="ru-RU" sz="2300" b="1" dirty="0"/>
                        <a:t> – сероводородная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ru-RU" sz="2300" b="1" baseline="-25000"/>
                        <a:t>3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baseline="-25000" dirty="0"/>
                        <a:t>2 </a:t>
                      </a:r>
                      <a:r>
                        <a:rPr lang="ru-RU" sz="2300" b="1" dirty="0"/>
                        <a:t>– хлористая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SO</a:t>
                      </a:r>
                      <a:r>
                        <a:rPr lang="en-US" sz="2300" b="1" baseline="-25000" dirty="0"/>
                        <a:t>2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SO</a:t>
                      </a:r>
                      <a:r>
                        <a:rPr lang="ru-RU" sz="2300" b="1" baseline="-25000" dirty="0"/>
                        <a:t>3 </a:t>
                      </a:r>
                      <a:r>
                        <a:rPr lang="ru-RU" sz="2300" b="1" dirty="0"/>
                        <a:t> </a:t>
                      </a:r>
                      <a:r>
                        <a:rPr lang="ru-RU" sz="2300" b="1" dirty="0" smtClean="0"/>
                        <a:t>–  </a:t>
                      </a:r>
                      <a:r>
                        <a:rPr lang="ru-RU" sz="2300" b="1" dirty="0"/>
                        <a:t>сернистая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ru-RU" sz="2300" b="1" baseline="-25000"/>
                        <a:t>5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baseline="-25000" dirty="0"/>
                        <a:t>3 </a:t>
                      </a:r>
                      <a:r>
                        <a:rPr lang="ru-RU" sz="2300" b="1" dirty="0"/>
                        <a:t>– хлорноватая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SO</a:t>
                      </a:r>
                      <a:r>
                        <a:rPr lang="en-US" sz="2300" b="1" baseline="-25000" dirty="0"/>
                        <a:t>3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SO</a:t>
                      </a:r>
                      <a:r>
                        <a:rPr lang="ru-RU" sz="2300" b="1" baseline="-25000" dirty="0"/>
                        <a:t>4 </a:t>
                      </a:r>
                      <a:r>
                        <a:rPr lang="ru-RU" sz="2300" b="1" dirty="0"/>
                        <a:t> – серная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ru-RU" sz="2300" b="1" baseline="-25000"/>
                        <a:t>7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baseline="-25000" dirty="0"/>
                        <a:t>4 </a:t>
                      </a:r>
                      <a:r>
                        <a:rPr lang="ru-RU" sz="2300" b="1" dirty="0" smtClean="0"/>
                        <a:t>– хлорная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P</a:t>
                      </a:r>
                      <a:r>
                        <a:rPr lang="en-US" sz="2300" b="1" baseline="-25000" dirty="0"/>
                        <a:t>2</a:t>
                      </a:r>
                      <a:r>
                        <a:rPr lang="en-US" sz="2300" b="1" dirty="0"/>
                        <a:t>O</a:t>
                      </a:r>
                      <a:r>
                        <a:rPr lang="en-US" sz="2300" b="1" baseline="-25000" dirty="0"/>
                        <a:t>3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3</a:t>
                      </a:r>
                      <a:r>
                        <a:rPr lang="en-US" sz="2300" b="1" dirty="0"/>
                        <a:t>PO</a:t>
                      </a:r>
                      <a:r>
                        <a:rPr lang="en-US" sz="2300" b="1" baseline="-25000" dirty="0"/>
                        <a:t>3 </a:t>
                      </a:r>
                      <a:r>
                        <a:rPr lang="ru-RU" sz="2300" b="1" dirty="0"/>
                        <a:t>– фосфористая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21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/>
                        <a:t>–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HBr</a:t>
                      </a:r>
                      <a:r>
                        <a:rPr lang="ru-RU" sz="2300" b="1"/>
                        <a:t> – бромисто-водородная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P</a:t>
                      </a:r>
                      <a:r>
                        <a:rPr lang="en-US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en-US" sz="2300" b="1" baseline="-25000"/>
                        <a:t>5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3</a:t>
                      </a:r>
                      <a:r>
                        <a:rPr lang="en-US" sz="2300" b="1" dirty="0"/>
                        <a:t>PO</a:t>
                      </a:r>
                      <a:r>
                        <a:rPr lang="ru-RU" sz="2300" b="1" baseline="-25000" dirty="0"/>
                        <a:t>4 </a:t>
                      </a:r>
                      <a:r>
                        <a:rPr lang="ru-RU" sz="2300" b="1" dirty="0"/>
                        <a:t> – ортофосфорная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Br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HBrO</a:t>
                      </a:r>
                      <a:r>
                        <a:rPr lang="ru-RU" sz="2300" b="1"/>
                        <a:t> – бромноватистая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CO</a:t>
                      </a:r>
                      <a:r>
                        <a:rPr lang="en-US" sz="2300" b="1" baseline="-25000"/>
                        <a:t>2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CO</a:t>
                      </a:r>
                      <a:r>
                        <a:rPr lang="ru-RU" sz="2300" b="1" baseline="-25000" dirty="0"/>
                        <a:t>3</a:t>
                      </a:r>
                      <a:r>
                        <a:rPr lang="ru-RU" sz="2300" b="1" dirty="0"/>
                        <a:t> – угольная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SiO</a:t>
                      </a:r>
                      <a:r>
                        <a:rPr lang="en-US" sz="2300" b="1" baseline="-25000" dirty="0"/>
                        <a:t>2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 err="1"/>
                        <a:t>SiO</a:t>
                      </a:r>
                      <a:r>
                        <a:rPr lang="ru-RU" sz="2300" b="1" baseline="-25000" dirty="0"/>
                        <a:t>3 </a:t>
                      </a:r>
                      <a:r>
                        <a:rPr lang="ru-RU" sz="2300" b="1" dirty="0"/>
                        <a:t>– кремниевая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300" b="1"/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300" b="1" dirty="0"/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30165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42844" y="142852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Сумма коэффициентов в уравнении реакции между натрием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7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 2) 5                     3) 6                    4) 4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2</a:t>
            </a:r>
            <a:r>
              <a:rPr lang="en-US" sz="27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 + 2 + 2 + 1 = 7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активный металл + вода → основание + </a:t>
            </a:r>
            <a:r>
              <a:rPr lang="en-US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60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Активные металлы – элементы 1 и 2 группы главной подгруппы (кроме водорода и бериллия). постарайтесь запомнить: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13585817"/>
              </p:ext>
            </p:extLst>
          </p:nvPr>
        </p:nvGraphicFramePr>
        <p:xfrm>
          <a:off x="106776" y="3789040"/>
          <a:ext cx="8929720" cy="269443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17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0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848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76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№ 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</a:rPr>
                        <a:t>группы</a:t>
                      </a:r>
                      <a:endParaRPr lang="ru-RU" sz="23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Подгруппа 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</a:rPr>
                        <a:t>Групповые  названия химических элементов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>
                          <a:solidFill>
                            <a:srgbClr val="0000FF"/>
                          </a:solidFill>
                        </a:rPr>
                        <a:t>Химические  элементы</a:t>
                      </a:r>
                      <a:endParaRPr lang="ru-RU" sz="2600" b="1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>
                          <a:solidFill>
                            <a:srgbClr val="0000FF"/>
                          </a:solidFill>
                        </a:rPr>
                        <a:t>I</a:t>
                      </a:r>
                      <a:endParaRPr lang="ru-RU" sz="2600" b="1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Главная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</a:rPr>
                        <a:t>Щелочные металлы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Li, Na, K,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Rb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, Cs,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Fr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>
                          <a:solidFill>
                            <a:srgbClr val="0000FF"/>
                          </a:solidFill>
                        </a:rPr>
                        <a:t>II</a:t>
                      </a:r>
                      <a:endParaRPr lang="ru-RU" sz="2600" b="1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Главная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 err="1" smtClean="0">
                          <a:solidFill>
                            <a:srgbClr val="0000FF"/>
                          </a:solidFill>
                        </a:rPr>
                        <a:t>Щелочноземель-ные</a:t>
                      </a:r>
                      <a:r>
                        <a:rPr lang="ru-RU" sz="26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ru-RU" sz="2600" b="1" dirty="0">
                          <a:solidFill>
                            <a:srgbClr val="0000FF"/>
                          </a:solidFill>
                        </a:rPr>
                        <a:t>металлы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Ca,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Sr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Ba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, Ra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4858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627496"/>
            <a:ext cx="4527227" cy="180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23.05.13-домашние документы\Виртуальные лекции 2015\Химия\сложные в-ва\оксиды\оксиды кальция\gashenieisvesti.jpg"/>
          <p:cNvPicPr/>
          <p:nvPr/>
        </p:nvPicPr>
        <p:blipFill>
          <a:blip r:embed="rId4" cstate="print"/>
          <a:srcRect l="2188" b="12903"/>
          <a:stretch>
            <a:fillRect/>
          </a:stretch>
        </p:blipFill>
        <p:spPr bwMode="auto">
          <a:xfrm>
            <a:off x="71406" y="5453086"/>
            <a:ext cx="4622800" cy="1333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42844" y="357166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Сумма коэффициентов в уравнении реакции между оксидом кальция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6                     2) 5                    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3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4) 4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 + 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+ 1 + 1 = 3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основной оксид + вода → основание </a:t>
            </a:r>
          </a:p>
          <a:p>
            <a:pPr indent="4460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Основной оксид состоит из металла и кислорода. </a:t>
            </a:r>
          </a:p>
          <a:p>
            <a:pPr indent="4460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8206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296964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Сумма коэффициентов в уравнении реакции взаимодействия между оксидом углерода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и избытком гидроксида кальция равна</a:t>
            </a:r>
          </a:p>
          <a:p>
            <a:pPr marL="357188" algn="just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1) 1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        2) 2                      3) 3                 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4) 4</a:t>
            </a:r>
            <a:endParaRPr lang="ru-RU" sz="27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a(OH)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aCO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H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+ 1 + 1 + 1 = 4</a:t>
            </a:r>
            <a:endParaRPr lang="ru-RU" sz="27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основание + кислотный оксид → соль + вода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91694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60648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в равных объемах различных газов при одинаковых условиях содержится одинаковое число молекул.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закона  Авогадро следует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одинаковое число молекул разных газов при одинаковых условиях занимают один и тот же объем;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один  моль любого газа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молярный объем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en-US" sz="2800" b="1" baseline="-30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при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ормальных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словиях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н. у.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составляет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22,4 л/моль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Н. у.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Т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273 К (Т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+ 273 = 273 К ), </a:t>
            </a:r>
          </a:p>
          <a:p>
            <a:pPr lvl="0" indent="1797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101,3 кПа.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D:\23.05.13-домашние документы\Виртуальные лекции 28.07.11\Химия\Основные законы\Газовые законы\Закон Авогадро\efcc5a7b3495.jpg"/>
          <p:cNvPicPr>
            <a:picLocks noChangeAspect="1" noChangeArrowheads="1"/>
          </p:cNvPicPr>
          <p:nvPr/>
        </p:nvPicPr>
        <p:blipFill rotWithShape="1">
          <a:blip r:embed="rId4" cstate="print"/>
          <a:srcRect t="7532" b="14047"/>
          <a:stretch/>
        </p:blipFill>
        <p:spPr bwMode="auto">
          <a:xfrm>
            <a:off x="0" y="4565903"/>
            <a:ext cx="2051720" cy="2252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835696" y="6409250"/>
            <a:ext cx="3170035" cy="41934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Амедео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Авогадро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3224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56404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7.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объем 3 моль диоксида углерода.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1412776"/>
          <a:ext cx="8640959" cy="1706880"/>
        </p:xfrm>
        <a:graphic>
          <a:graphicData uri="http://schemas.openxmlformats.org/drawingml/2006/table">
            <a:tbl>
              <a:tblPr/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2800" b="1" i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8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 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en-US" sz="2800" b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22,4 л/моль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8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en-US" sz="2800" b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22,4 </a:t>
                      </a:r>
                      <a:r>
                        <a:rPr lang="ru-RU" sz="28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3 = 67,2 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95536" y="3356992"/>
            <a:ext cx="440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81026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V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(СО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= 67,2 л.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1353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889248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8.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Вычислите массу кислорода, занимающего при н.у. объем 28 л.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51520" y="1124744"/>
          <a:ext cx="8640960" cy="1706880"/>
        </p:xfrm>
        <a:graphic>
          <a:graphicData uri="http://schemas.openxmlformats.org/drawingml/2006/table">
            <a:tbl>
              <a:tblPr/>
              <a:tblGrid>
                <a:gridCol w="29970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43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2800" b="1" i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8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8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28 л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800" b="1" i="0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16</a:t>
                      </a:r>
                      <a:r>
                        <a:rPr lang="ru-RU" sz="2800" b="1" i="0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 = 32  г/моль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28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en-US" sz="2800" b="1" i="0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22,4 л/моль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8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4932040" y="1988840"/>
          <a:ext cx="936104" cy="783271"/>
        </p:xfrm>
        <a:graphic>
          <a:graphicData uri="http://schemas.openxmlformats.org/presentationml/2006/ole">
            <p:oleObj spid="_x0000_s11641" name="Уравнение" r:id="rId5" imgW="469696" imgH="393529" progId="">
              <p:embed/>
            </p:oleObj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419872" y="1988840"/>
          <a:ext cx="936104" cy="859687"/>
        </p:xfrm>
        <a:graphic>
          <a:graphicData uri="http://schemas.openxmlformats.org/presentationml/2006/ole">
            <p:oleObj spid="_x0000_s11642" name="Уравнение" r:id="rId6" imgW="469696" imgH="431613" progId="">
              <p:embed/>
            </p:oleObj>
          </a:graphicData>
        </a:graphic>
      </p:graphicFrame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347864" y="2924944"/>
          <a:ext cx="3942838" cy="1008112"/>
        </p:xfrm>
        <a:graphic>
          <a:graphicData uri="http://schemas.openxmlformats.org/presentationml/2006/ole">
            <p:oleObj spid="_x0000_s11643" name="Уравнение" r:id="rId7" imgW="1676400" imgH="431800" progId="">
              <p:embed/>
            </p:oleObj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51781" y="4077072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81026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(О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=  40 г.</a:t>
            </a:r>
          </a:p>
        </p:txBody>
      </p:sp>
    </p:spTree>
    <p:extLst>
      <p:ext uri="{BB962C8B-B14F-4D97-AF65-F5344CB8AC3E}">
        <p14:creationId xmlns="" xmlns:p14="http://schemas.microsoft.com/office/powerpoint/2010/main" val="1325145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5801014</TotalTime>
  <Words>8752</Words>
  <Application>Microsoft Office PowerPoint</Application>
  <PresentationFormat>Экран (4:3)</PresentationFormat>
  <Paragraphs>1076</Paragraphs>
  <Slides>122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122</vt:i4>
      </vt:variant>
    </vt:vector>
  </HeadingPairs>
  <TitlesOfParts>
    <vt:vector size="124" baseType="lpstr">
      <vt:lpstr>Трек</vt:lpstr>
      <vt:lpstr>Уравнение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ikuzmina</cp:lastModifiedBy>
  <cp:revision>1426</cp:revision>
  <dcterms:created xsi:type="dcterms:W3CDTF">2015-12-13T09:17:19Z</dcterms:created>
  <dcterms:modified xsi:type="dcterms:W3CDTF">2022-01-29T09:28:24Z</dcterms:modified>
</cp:coreProperties>
</file>