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F93A740-120B-4DBE-A3DB-3E3E2D984CE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32D61F7-C549-4640-9AF0-CD9D4C354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582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Приемы проектирования  парковых насаждений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0" y="3933056"/>
            <a:ext cx="4222576" cy="1752600"/>
          </a:xfrm>
        </p:spPr>
        <p:txBody>
          <a:bodyPr/>
          <a:lstStyle/>
          <a:p>
            <a:r>
              <a:rPr lang="ru-RU" b="1" dirty="0" smtClean="0"/>
              <a:t>Преподаватель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ГАПОУ КК «НКСЭ»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Орехова М.В.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49280"/>
          </a:xfrm>
        </p:spPr>
        <p:txBody>
          <a:bodyPr>
            <a:normAutofit fontScale="55000" lnSpcReduction="20000"/>
          </a:bodyPr>
          <a:lstStyle/>
          <a:p>
            <a:pPr indent="256032" algn="just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Выразительность аллеи зависит также от ее ориентации по сторонам света, ритма освещенных и затененных участков дороги, мозаики теней. Очень важен подбор ассортимента растений.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Традиционно 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липы, березы, дуба, клена, вяза, лиственницы, ели, сосны, в южных районах — тополя,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платана.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Деревья первой величины придают аллее монументальный характер, хвойные — более торжественный, плодовые — камерный. Введение красивоцветущих кустарников вносит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праздничное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настроение. </a:t>
            </a:r>
          </a:p>
          <a:p>
            <a:pPr indent="256032" algn="just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256032" algn="just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рядовым посадкам, формирующим аллеи, относятся живые изгороди. Они могут быть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свободнорастущими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(используются в основном цветущие растения) или формованными (из растений, хорошо поддающихся стрижке). К этому же типу посадок относятся и шпалеры, которые создают из древесных растений путем стрижки. При их устройстве часто применяют трельяж. Для высоких шпалер (1,5—3,0 м) используют липу мелколистную, клен остролистный, крушину, сирень, тую, боярышник и др., высаживая их на расстоянии 0,5—1,0 м друг от друга. В южных районах для создания шпалер рекомендуются сближенные посадки из кипариса вечнозеленого.</a:t>
            </a:r>
          </a:p>
          <a:p>
            <a:pPr indent="256032">
              <a:lnSpc>
                <a:spcPct val="17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лл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5715000" cy="57816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1412776"/>
            <a:ext cx="2664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Аллеи: </a:t>
            </a:r>
            <a:endParaRPr lang="ru-RU" b="1" dirty="0" smtClean="0"/>
          </a:p>
          <a:p>
            <a:r>
              <a:rPr lang="ru-RU" dirty="0" smtClean="0"/>
              <a:t>1 </a:t>
            </a:r>
            <a:r>
              <a:rPr lang="ru-RU" dirty="0"/>
              <a:t>— посадка деревьев группами,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— центральная посадка деревьев букетами,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— шахматная посадка деревьев,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— рядовая посадка деревьев,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— рядовая посадка разных пород деревьев,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— центральная посадка кустарников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Массивы и боскеты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55000" lnSpcReduction="20000"/>
          </a:bodyPr>
          <a:lstStyle/>
          <a:p>
            <a:pPr indent="256032" algn="just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Массивы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насаждений в пейзажных парках и боскеты в регулярных — представляют собой наиболее крупные виды парковых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насаждений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Они образуют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периметральные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насаждения, защищающие территорию от господствующих ветров, шума, пыли, разделяют ландшафтные районы парка или создают фон для парковых картин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56032" algn="just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Массивы и боскеты соразмерны площади парка или его районам. Они образуют композиционно организованную объемно-пространственную систему соподчиненных компонентов.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dirty="0"/>
              <a:t> </a:t>
            </a:r>
          </a:p>
          <a:p>
            <a:pPr indent="256032">
              <a:lnSpc>
                <a:spcPct val="170000"/>
              </a:lnSpc>
              <a:buNone/>
            </a:pPr>
            <a:endParaRPr lang="ru-RU" dirty="0"/>
          </a:p>
        </p:txBody>
      </p:sp>
      <p:pic>
        <p:nvPicPr>
          <p:cNvPr id="18434" name="Picture 2" descr="Боскет типа кабинет, план, 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3838027" cy="2808313"/>
          </a:xfrm>
          <a:prstGeom prst="rect">
            <a:avLst/>
          </a:prstGeom>
          <a:noFill/>
        </p:spPr>
      </p:pic>
      <p:pic>
        <p:nvPicPr>
          <p:cNvPr id="18436" name="Picture 4" descr="Боскет типа кабинет, разрез,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3505368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Боскет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29408"/>
            <a:ext cx="8445624" cy="5572000"/>
          </a:xfrm>
        </p:spPr>
        <p:txBody>
          <a:bodyPr>
            <a:normAutofit fontScale="55000" lnSpcReduction="20000"/>
          </a:bodyPr>
          <a:lstStyle/>
          <a:p>
            <a:pPr indent="256032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крупная геометрическая (по планировке и объему) форма насаждений, используемая в регулярных парках. По характеру размещения древесных растений различаются два типа боскетов — роща, включающая лесопокрытую территорию (существующие насаждения или культуры), и «кабинет» с насаждениями, расположенными по периметру территории (геометрический участок). Существует множество вариантов создания боскетов — обрамление, выполненное из 2 рядов деревьев (3,0X3,0X1,5 м);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2-ярусное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обрамление; шпалеры — «зеленая стена» на основе трельяжа и т. д. Главной задачей является формирование  четкого геометрического объема боскета в виде плотной зеленой стены.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зависимости 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боскета дифференцированно — декоративная кулиса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участок огородно-ягодных культур, лекарственных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56032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место отдыха (танцевальный зал, театр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 уединения).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256032">
              <a:lnSpc>
                <a:spcPct val="17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97091" y="4008168"/>
            <a:ext cx="2160236" cy="301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Массив пейзажного парка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445624" cy="4752528"/>
          </a:xfrm>
        </p:spPr>
        <p:txBody>
          <a:bodyPr>
            <a:normAutofit fontScale="55000" lnSpcReduction="20000"/>
          </a:bodyPr>
          <a:lstStyle/>
          <a:p>
            <a:pPr indent="256032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самый крупный компонент пейзажа (от 0,5 до 20 и более га) свободных очертаний.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своему происхождению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массивы разделяют на: а) массивы, заложенные на базе леса; б) способом культур; в) путем реконструкции насаждений иного использования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56032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анализе композиции массива следует учитывать его пространственную структуру и состав пород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Большое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значение имеет характер композиции, воспринимающейся со стороны открытого пространства, окаймление чистыми или смешанными породами,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опушка.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 также пейзажное разнообразие, обеспечивающее необходимую смену впечатлений на маршруте, проходящем через массив.</a:t>
            </a:r>
          </a:p>
          <a:p>
            <a:pPr indent="256032">
              <a:lnSpc>
                <a:spcPct val="17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437112"/>
            <a:ext cx="3024337" cy="227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3168351"/>
          </a:xfrm>
        </p:spPr>
        <p:txBody>
          <a:bodyPr>
            <a:normAutofit fontScale="55000" lnSpcReduction="20000"/>
          </a:bodyPr>
          <a:lstStyle/>
          <a:p>
            <a:pPr indent="256032">
              <a:lnSpc>
                <a:spcPct val="17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своей роли и функциональным особенностям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выделить массивы эстетического назначения, санирующего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шумозащита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пылезащита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защита от ветра и т. д.), утилитарного (плодовый сад и т. д.). Защитные насаждения создают благоприятную среду для человека и растений, формирующих внутреннюю структуру садово-паркового объекта. Одновременно защитные посадки являются частью объемно-пространственной композиции парка, соответствуют окружающему ландшафту и формируют его внутреннее пространство.</a:t>
            </a:r>
          </a:p>
        </p:txBody>
      </p:sp>
      <p:pic>
        <p:nvPicPr>
          <p:cNvPr id="15362" name="Picture 2" descr="Декоративно-защитные посад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667500" cy="30861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6021288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Декоративно-защитные посадки: 1 — кустарники; лиственные деревья; 2 — низкие; 3 — средней высоты; 4 — высокие; 5 — хвойные деревья средней высоты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Вопросы к самоконтролю:</a:t>
            </a:r>
            <a:br>
              <a:rPr lang="ru-RU" dirty="0" smtClean="0"/>
            </a:br>
            <a:r>
              <a:rPr lang="ru-RU" dirty="0" smtClean="0"/>
              <a:t>1. Назовите виды парковых насаждений?</a:t>
            </a:r>
            <a:br>
              <a:rPr lang="ru-RU" dirty="0" smtClean="0"/>
            </a:br>
            <a:r>
              <a:rPr lang="ru-RU" dirty="0" smtClean="0"/>
              <a:t>2. Дайте определение солитеру?</a:t>
            </a:r>
            <a:br>
              <a:rPr lang="ru-RU" dirty="0" smtClean="0"/>
            </a:br>
            <a:r>
              <a:rPr lang="ru-RU" dirty="0" smtClean="0"/>
              <a:t>3. Какую функцию несут аллеи?</a:t>
            </a:r>
            <a:br>
              <a:rPr lang="ru-RU" dirty="0" smtClean="0"/>
            </a:br>
            <a:r>
              <a:rPr lang="ru-RU" dirty="0" smtClean="0"/>
              <a:t>4. Что такое боскеты?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 Горбатова, В.И.Основы садово-паркового искусства: Учебник для студ. учреждений сред. проф. образования / 3-е изд. стер. - М.: Академия, 2019. - 208 с. </a:t>
            </a:r>
          </a:p>
          <a:p>
            <a:pPr fontAlgn="base" hangingPunct="0"/>
            <a:r>
              <a:rPr lang="ru-RU" dirty="0" smtClean="0"/>
              <a:t>2.  </a:t>
            </a:r>
            <a:r>
              <a:rPr lang="ru-RU" dirty="0" err="1" smtClean="0"/>
              <a:t>Гостев</a:t>
            </a:r>
            <a:r>
              <a:rPr lang="ru-RU" dirty="0" smtClean="0"/>
              <a:t>, В.Ф. Проектирование садов и парков: Учебник / </a:t>
            </a:r>
            <a:r>
              <a:rPr lang="ru-RU" dirty="0" err="1" smtClean="0"/>
              <a:t>Юскевич</a:t>
            </a:r>
            <a:r>
              <a:rPr lang="ru-RU" dirty="0" smtClean="0"/>
              <a:t> Н.Н.- 5-е изд., стер. - СПб.: Лань, 2018. - 344 с. </a:t>
            </a:r>
          </a:p>
          <a:p>
            <a:r>
              <a:rPr lang="ru-RU" dirty="0" smtClean="0"/>
              <a:t>3.  Курицына, Т.А.Озеленение и благоустройство различных территорий : Учебник для студ. учреждений сред. проф. образования / </a:t>
            </a:r>
            <a:r>
              <a:rPr lang="ru-RU" dirty="0" err="1" smtClean="0"/>
              <a:t>Ермолович</a:t>
            </a:r>
            <a:r>
              <a:rPr lang="ru-RU" dirty="0" smtClean="0"/>
              <a:t> Е.Л., </a:t>
            </a:r>
            <a:r>
              <a:rPr lang="ru-RU" dirty="0" err="1" smtClean="0"/>
              <a:t>Авксентьева</a:t>
            </a:r>
            <a:r>
              <a:rPr lang="ru-RU" dirty="0" smtClean="0"/>
              <a:t> Е.Ю. - М. : Академия, 2017. - 240 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smtClean="0"/>
              <a:t>Насаждения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797152"/>
          </a:xfrm>
        </p:spPr>
        <p:txBody>
          <a:bodyPr>
            <a:normAutofit fontScale="55000" lnSpcReduction="20000"/>
          </a:bodyPr>
          <a:lstStyle/>
          <a:p>
            <a:pPr indent="256032" algn="just">
              <a:lnSpc>
                <a:spcPct val="170000"/>
              </a:lnSpc>
              <a:buNone/>
            </a:pPr>
            <a:r>
              <a:rPr lang="ru-RU" dirty="0" smtClean="0"/>
              <a:t>— </a:t>
            </a:r>
            <a:r>
              <a:rPr lang="ru-RU" dirty="0"/>
              <a:t>деревья, кустарники, цветочные и травянистые растения — </a:t>
            </a:r>
            <a:r>
              <a:rPr lang="ru-RU" dirty="0" smtClean="0"/>
              <a:t>составляющие </a:t>
            </a:r>
            <a:r>
              <a:rPr lang="ru-RU" dirty="0"/>
              <a:t>основу формирования парковой среды. Они нерасторжимо связаны с другими компонентами ландшафта — рельефом и водой и с учетом климата определяют пространственную структуру и характерный облик каждого объекта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indent="256032" algn="just">
              <a:lnSpc>
                <a:spcPct val="170000"/>
              </a:lnSpc>
              <a:buNone/>
            </a:pPr>
            <a:r>
              <a:rPr lang="ru-RU" dirty="0"/>
              <a:t>В  процессе  исторического  развития ландшафтного искусства сложились различные виды парковых насаждений. </a:t>
            </a:r>
            <a:r>
              <a:rPr lang="ru-RU" i="1" dirty="0"/>
              <a:t>В регулярных парках </a:t>
            </a:r>
            <a:r>
              <a:rPr lang="ru-RU" dirty="0"/>
              <a:t>они принимают геометрические формы — это боскеты, аллеи, группы, солитеры. Открытые пространства представлены партерами — газонными, цветочными, водяными. </a:t>
            </a:r>
            <a:r>
              <a:rPr lang="ru-RU" i="1" dirty="0"/>
              <a:t>В пейзажных парках</a:t>
            </a:r>
            <a:r>
              <a:rPr lang="ru-RU" dirty="0"/>
              <a:t>, где композиция строится на асимметричном равновесии объемов и в ее основу положен принцип воссоздания образа естественной природы,— это массивы, аллеи, группы, солитеры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indent="256032" algn="just">
              <a:lnSpc>
                <a:spcPct val="170000"/>
              </a:lnSpc>
              <a:buNone/>
            </a:pPr>
            <a:r>
              <a:rPr lang="ru-RU" dirty="0"/>
              <a:t>Все виды парковых насаждений (компоненты паркового пейзажа) в основном выполняют тождественные функции в пейзажах и различаются стилистически.</a:t>
            </a:r>
          </a:p>
          <a:p>
            <a:pPr indent="256032">
              <a:lnSpc>
                <a:spcPct val="170000"/>
              </a:lnSpc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иды парковых насажд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"/>
            <a:ext cx="4762500" cy="65913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6" y="76470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Виды парковых насаждений: </a:t>
            </a:r>
            <a:endParaRPr lang="ru-RU" b="1" dirty="0" smtClean="0"/>
          </a:p>
          <a:p>
            <a:endParaRPr lang="ru-RU" dirty="0" smtClean="0"/>
          </a:p>
          <a:p>
            <a:r>
              <a:rPr lang="ru-RU" u="sng" dirty="0" smtClean="0"/>
              <a:t>А </a:t>
            </a:r>
            <a:r>
              <a:rPr lang="ru-RU" u="sng" dirty="0"/>
              <a:t>— регулярные</a:t>
            </a:r>
            <a:r>
              <a:rPr lang="ru-RU" u="sng" dirty="0" smtClean="0"/>
              <a:t>:</a:t>
            </a:r>
          </a:p>
          <a:p>
            <a:r>
              <a:rPr lang="ru-RU" dirty="0" smtClean="0"/>
              <a:t>1 </a:t>
            </a:r>
            <a:r>
              <a:rPr lang="ru-RU" dirty="0"/>
              <a:t>— боскет,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— группа,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— аллея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4 </a:t>
            </a:r>
            <a:r>
              <a:rPr lang="ru-RU" dirty="0"/>
              <a:t>— солитер; </a:t>
            </a:r>
            <a:endParaRPr lang="ru-RU" dirty="0" smtClean="0"/>
          </a:p>
          <a:p>
            <a:endParaRPr lang="ru-RU" dirty="0"/>
          </a:p>
          <a:p>
            <a:r>
              <a:rPr lang="ru-RU" u="sng" dirty="0" smtClean="0"/>
              <a:t>Б </a:t>
            </a:r>
            <a:r>
              <a:rPr lang="ru-RU" u="sng" dirty="0"/>
              <a:t>— пейзажные: </a:t>
            </a:r>
            <a:endParaRPr lang="ru-RU" u="sng" dirty="0" smtClean="0"/>
          </a:p>
          <a:p>
            <a:r>
              <a:rPr lang="ru-RU" dirty="0" smtClean="0"/>
              <a:t>5 </a:t>
            </a:r>
            <a:r>
              <a:rPr lang="ru-RU" dirty="0"/>
              <a:t>— массив,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— группа,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— аллея,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— солитер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ru-RU" b="1" dirty="0" smtClean="0"/>
              <a:t>Солитеры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1"/>
          </a:xfrm>
        </p:spPr>
        <p:txBody>
          <a:bodyPr>
            <a:normAutofit fontScale="55000" lnSpcReduction="20000"/>
          </a:bodyPr>
          <a:lstStyle/>
          <a:p>
            <a:pPr indent="256032" algn="just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отдельно стоящие деревья, используются как в регулярных, так и пейзажных композициях. В регулярные композиции включаются виды, имеющие геометрически правильную (регулярную) форму кроны,— пихты, пирамидальные тополя,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колонновидные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формы туи западной, а также шаровидные привитые формы клена, рябины, робинии. Кроме того, часто такие кроны формируют с помощью стрижки. В пейзажных композициях в качестве солитеров используют деревья со свободной естественной формой кроны. Размер солитера определяется масштабом композиции.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05883" y="4359413"/>
            <a:ext cx="186082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653136"/>
            <a:ext cx="27908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5805264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Пейзажный парк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8052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Регулярный парк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517632" cy="5184576"/>
          </a:xfrm>
        </p:spPr>
        <p:txBody>
          <a:bodyPr>
            <a:normAutofit fontScale="55000" lnSpcReduction="20000"/>
          </a:bodyPr>
          <a:lstStyle/>
          <a:p>
            <a:pPr indent="256032" algn="just">
              <a:lnSpc>
                <a:spcPct val="170000"/>
              </a:lnSpc>
              <a:buNone/>
            </a:pPr>
            <a:r>
              <a:rPr lang="ru-RU" dirty="0"/>
              <a:t>Солитеры в пейзаже парка выполняют роль </a:t>
            </a:r>
            <a:r>
              <a:rPr lang="ru-RU" b="1" dirty="0"/>
              <a:t>акцента или центра композиции</a:t>
            </a:r>
            <a:r>
              <a:rPr lang="ru-RU" dirty="0"/>
              <a:t>; элемента, выявляющего парковые оси композиции или ось фасада сооружений; «рамы» пейзажной картины или создают переход от закрытого пространства к открытому. Отдельно стоящее дерево должно возбуждать интерес, иметь запоминающийся облик. При размещении его в пространстве парка основная задача состоит в том, чтобы показать индивидуальную красоту дерева. Для малых парковых картин (ширина 20—50м) рекомендуются ива ломкая форма шаровидная, красивоцветущие яблоня, груша, слива; для средних (60—100 м) -каштан конский, клен остролистный, сосна обыкновенная, ель обыкновенная; для больших (120 м и более) — лиственница сибирская, тополь белый, дуб </a:t>
            </a:r>
            <a:r>
              <a:rPr lang="ru-RU" dirty="0" err="1"/>
              <a:t>черешчатый</a:t>
            </a:r>
            <a:r>
              <a:rPr lang="ru-RU" dirty="0"/>
              <a:t>.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dirty="0"/>
              <a:t> </a:t>
            </a:r>
          </a:p>
          <a:p>
            <a:pPr indent="256032">
              <a:lnSpc>
                <a:spcPct val="170000"/>
              </a:lnSpc>
              <a:buNone/>
            </a:pPr>
            <a:endParaRPr lang="ru-RU" dirty="0"/>
          </a:p>
        </p:txBody>
      </p:sp>
      <p:pic>
        <p:nvPicPr>
          <p:cNvPr id="23554" name="Picture 2" descr="http://www.ksist.ru/uploads/posts/2011-02/1297265135_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93096"/>
            <a:ext cx="51435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r>
              <a:rPr lang="ru-RU" b="1" dirty="0" smtClean="0"/>
              <a:t>Аллеи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820472" cy="5400600"/>
          </a:xfrm>
        </p:spPr>
        <p:txBody>
          <a:bodyPr>
            <a:normAutofit fontScale="55000" lnSpcReduction="20000"/>
          </a:bodyPr>
          <a:lstStyle/>
          <a:p>
            <a:pPr indent="256032" algn="just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правило, аллеей называют прямолинейную дорогу с рядовой обсадкой. Если прямая дорога проложена в лесном массиве парка или лесопарка, ее называют просекой (иногда — просек — по традиционной лесохозяйственной терминологии), или дорогой (Майский просек и лучевые просеки в Сокольниках, дороги — Дружеская, Доброго жениха и др.— в районе Большой звезды в Павловском парке). Дороги со свободной трассировкой аллеями называют редко, даже если они и имеют обсадку из деревьев и кустарников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56032" algn="just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Прямые аллеи с рядовой обсадкой в русском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паркостроении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сложились как самостоятельный и один из наиболее выразительных элементов парка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56032" algn="just">
              <a:lnSpc>
                <a:spcPct val="17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своему назначению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парке аллеи бывают главные, входные (в зависимости от размера и посещаемости парка их ширина может быть 5—8—12 до 30 м) и второстепенные — обзорные, кольцевые, прогулочные (ширина 2—3—5 м). В усадебных парках почти всегда имелись подъездные аллеи, обсаженные березой, липой, дубом, елью.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256032">
              <a:lnSpc>
                <a:spcPct val="17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bankoboev.ru/images/NDM2NTU0/Bankoboev.Ru_akkuratnaya_osennyaya_alle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933056"/>
            <a:ext cx="4449485" cy="2780928"/>
          </a:xfrm>
          <a:prstGeom prst="rect">
            <a:avLst/>
          </a:prstGeom>
          <a:noFill/>
        </p:spPr>
      </p:pic>
      <p:pic>
        <p:nvPicPr>
          <p:cNvPr id="27654" name="Picture 6" descr="http://www.vokrugsveta.ru/photo/thumbnails/1024/16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4139923" cy="2773748"/>
          </a:xfrm>
          <a:prstGeom prst="rect">
            <a:avLst/>
          </a:prstGeom>
          <a:noFill/>
        </p:spPr>
      </p:pic>
      <p:pic>
        <p:nvPicPr>
          <p:cNvPr id="27656" name="Picture 8" descr="http://www.landy-art.ru/img/work/article/a_318_7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92696"/>
            <a:ext cx="4648131" cy="3096817"/>
          </a:xfrm>
          <a:prstGeom prst="rect">
            <a:avLst/>
          </a:prstGeom>
          <a:noFill/>
        </p:spPr>
      </p:pic>
      <p:pic>
        <p:nvPicPr>
          <p:cNvPr id="27658" name="Picture 10" descr="http://thumbs.dreamstime.com/x/pergola-%D1%81%D0%B0-%D0%B0-9756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6672"/>
            <a:ext cx="335699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45624" cy="5544616"/>
          </a:xfrm>
        </p:spPr>
        <p:txBody>
          <a:bodyPr>
            <a:normAutofit fontScale="55000" lnSpcReduction="20000"/>
          </a:bodyPr>
          <a:lstStyle/>
          <a:p>
            <a:pPr indent="256032">
              <a:lnSpc>
                <a:spcPct val="17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структуре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аллеи могут быть симметричные и асимметричные; простые — в виде одного полотна дороги и сложные — двойные, тройные (тройная аллея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Павловском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парке, тройная аллея в Приморском парке Победы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вертикальной сомкнутости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аллеи могут быть 1, 2, 3-ярусные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56032">
              <a:lnSpc>
                <a:spcPct val="17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классификации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аллеи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отнести к замкнутому типу обращенных пространств. В зависимости от густоты посадки, ориентирующей восприятие, они подразделяются на открытый, полузакрытый и закрытый типы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56032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Полузакрытый и открытый типы строятся с учетом обзора окружающих пейзажей. Они обрамляются рядами и группами деревьев (реже кустарников) с интервалом размещения в ряду 7—12 м. Например, сквозь колоннаду стволов Рамповой аллеи в Екатерининском парке воспринимаются пейзажи Большой поляны; мощные стволы дубов (расстояние между деревьями 8 м) Дубовой аллеи парка Суханове служат обрамлением пейзажей и создают ритм их чередования.</a:t>
            </a:r>
          </a:p>
          <a:p>
            <a:pPr indent="256032">
              <a:lnSpc>
                <a:spcPct val="17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157192"/>
            <a:ext cx="2592288" cy="158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229200"/>
            <a:ext cx="283897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6211669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Пейзажный парк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621166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Регулярный парк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784976" cy="3096344"/>
          </a:xfrm>
        </p:spPr>
        <p:txBody>
          <a:bodyPr>
            <a:normAutofit fontScale="55000" lnSpcReduction="20000"/>
          </a:bodyPr>
          <a:lstStyle/>
          <a:p>
            <a:pPr indent="256032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Закрытый тип ориентирует взгляд строго по оси движения. Аллеи этого типа композиционно завершаются архитектурными сооружениями, скульптурой, фонтанами, газоном, цветником и др. Деревья высаживают близко (2—3—5 м), и, смыкая кроны, они образуют зеленый свод, иногда очень выразительный благодаря своей архитектонике. К закрытому типу аллей относятся также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перголы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Соотношения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ширины аллеи, ее высоты и протяженности, а также степень сомкнутости являются важной объемно-пространственной задачей.</a:t>
            </a:r>
          </a:p>
          <a:p>
            <a:pPr indent="256032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256032">
              <a:lnSpc>
                <a:spcPct val="17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омпоненты паркового пейзаж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368" y="2780928"/>
            <a:ext cx="4540632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708920"/>
            <a:ext cx="453650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6032">
              <a:lnSpc>
                <a:spcPct val="170000"/>
              </a:lnSpc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 большой протяженности (300—500 м) необходимо прерывать ритм аллеи раскрытием вида, включением площадки с различными акцентами (скульптура, ваза, фонтан и др.). Иногда в смене впечатлений решающую роль играет рельеф, когда незаметный для глаза его перепад в середине пути скрывает противоположный конец аллеи и завершающий ее акцент. Создается эффект его постепенного раскрытия по мере подъема или внезапного появления.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5301208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1 — </a:t>
            </a:r>
            <a:r>
              <a:rPr lang="ru-RU" sz="1400" dirty="0" err="1"/>
              <a:t>берсо</a:t>
            </a:r>
            <a:r>
              <a:rPr lang="ru-RU" sz="1400" dirty="0" smtClean="0"/>
              <a:t>,</a:t>
            </a:r>
          </a:p>
          <a:p>
            <a:pPr algn="r"/>
            <a:r>
              <a:rPr lang="ru-RU" sz="1400" dirty="0" smtClean="0"/>
              <a:t>2 </a:t>
            </a:r>
            <a:r>
              <a:rPr lang="ru-RU" sz="1400" dirty="0"/>
              <a:t>— </a:t>
            </a:r>
            <a:r>
              <a:rPr lang="ru-RU" sz="1400" dirty="0" err="1"/>
              <a:t>пергола</a:t>
            </a:r>
            <a:r>
              <a:rPr lang="ru-RU" sz="1400" dirty="0" smtClean="0"/>
              <a:t>,</a:t>
            </a:r>
          </a:p>
          <a:p>
            <a:pPr algn="r"/>
            <a:r>
              <a:rPr lang="ru-RU" sz="1400" dirty="0" smtClean="0"/>
              <a:t>3 </a:t>
            </a:r>
            <a:r>
              <a:rPr lang="ru-RU" sz="1400" dirty="0"/>
              <a:t>— живая изгородь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</TotalTime>
  <Words>1161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Приемы проектирования  парковых насаждений</vt:lpstr>
      <vt:lpstr>Насаждения</vt:lpstr>
      <vt:lpstr>Слайд 3</vt:lpstr>
      <vt:lpstr>Солитеры</vt:lpstr>
      <vt:lpstr>Слайд 5</vt:lpstr>
      <vt:lpstr>Аллеи</vt:lpstr>
      <vt:lpstr>Слайд 7</vt:lpstr>
      <vt:lpstr>Слайд 8</vt:lpstr>
      <vt:lpstr>Слайд 9</vt:lpstr>
      <vt:lpstr>Слайд 10</vt:lpstr>
      <vt:lpstr>Слайд 11</vt:lpstr>
      <vt:lpstr>Массивы и боскеты</vt:lpstr>
      <vt:lpstr>Боскет</vt:lpstr>
      <vt:lpstr>Массив пейзажного парка </vt:lpstr>
      <vt:lpstr>Слайд 15</vt:lpstr>
      <vt:lpstr>       Вопросы к самоконтролю: 1. Назовите виды парковых насаждений? 2. Дайте определение солитеру? 3. Какую функцию несут аллеи? 4. Что такое боскеты? </vt:lpstr>
      <vt:lpstr>    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проектирования  парковых насаждений</dc:title>
  <dc:creator>Меличи</dc:creator>
  <cp:lastModifiedBy>avanesyan</cp:lastModifiedBy>
  <cp:revision>38</cp:revision>
  <dcterms:created xsi:type="dcterms:W3CDTF">2015-02-05T18:15:32Z</dcterms:created>
  <dcterms:modified xsi:type="dcterms:W3CDTF">2020-01-17T07:25:18Z</dcterms:modified>
</cp:coreProperties>
</file>